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300" r:id="rId3"/>
    <p:sldId id="520" r:id="rId4"/>
    <p:sldId id="268" r:id="rId5"/>
    <p:sldId id="355" r:id="rId6"/>
    <p:sldId id="358" r:id="rId7"/>
    <p:sldId id="290" r:id="rId8"/>
    <p:sldId id="359" r:id="rId9"/>
    <p:sldId id="360" r:id="rId10"/>
    <p:sldId id="294" r:id="rId11"/>
    <p:sldId id="291" r:id="rId12"/>
    <p:sldId id="289" r:id="rId13"/>
    <p:sldId id="377" r:id="rId14"/>
    <p:sldId id="768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6" r:id="rId23"/>
    <p:sldId id="777" r:id="rId24"/>
    <p:sldId id="778" r:id="rId25"/>
    <p:sldId id="779" r:id="rId26"/>
    <p:sldId id="780" r:id="rId27"/>
    <p:sldId id="781" r:id="rId28"/>
    <p:sldId id="782" r:id="rId29"/>
    <p:sldId id="783" r:id="rId30"/>
    <p:sldId id="784" r:id="rId31"/>
    <p:sldId id="785" r:id="rId32"/>
    <p:sldId id="786" r:id="rId33"/>
    <p:sldId id="787" r:id="rId34"/>
    <p:sldId id="788" r:id="rId35"/>
    <p:sldId id="789" r:id="rId36"/>
    <p:sldId id="790" r:id="rId37"/>
    <p:sldId id="791" r:id="rId38"/>
    <p:sldId id="792" r:id="rId39"/>
    <p:sldId id="793" r:id="rId40"/>
    <p:sldId id="794" r:id="rId41"/>
    <p:sldId id="795" r:id="rId42"/>
    <p:sldId id="796" r:id="rId43"/>
    <p:sldId id="797" r:id="rId44"/>
    <p:sldId id="798" r:id="rId45"/>
    <p:sldId id="799" r:id="rId46"/>
    <p:sldId id="800" r:id="rId47"/>
    <p:sldId id="801" r:id="rId48"/>
    <p:sldId id="802" r:id="rId49"/>
    <p:sldId id="803" r:id="rId50"/>
    <p:sldId id="804" r:id="rId51"/>
    <p:sldId id="805" r:id="rId52"/>
    <p:sldId id="806" r:id="rId53"/>
    <p:sldId id="807" r:id="rId54"/>
    <p:sldId id="808" r:id="rId55"/>
    <p:sldId id="809" r:id="rId56"/>
    <p:sldId id="810" r:id="rId57"/>
    <p:sldId id="811" r:id="rId58"/>
    <p:sldId id="812" r:id="rId59"/>
    <p:sldId id="813" r:id="rId60"/>
    <p:sldId id="814" r:id="rId61"/>
    <p:sldId id="815" r:id="rId62"/>
    <p:sldId id="816" r:id="rId63"/>
    <p:sldId id="817" r:id="rId64"/>
    <p:sldId id="818" r:id="rId65"/>
    <p:sldId id="819" r:id="rId66"/>
    <p:sldId id="820" r:id="rId67"/>
    <p:sldId id="821" r:id="rId68"/>
    <p:sldId id="822" r:id="rId69"/>
    <p:sldId id="823" r:id="rId70"/>
    <p:sldId id="824" r:id="rId71"/>
    <p:sldId id="825" r:id="rId72"/>
    <p:sldId id="826" r:id="rId73"/>
    <p:sldId id="827" r:id="rId74"/>
    <p:sldId id="828" r:id="rId75"/>
    <p:sldId id="829" r:id="rId76"/>
    <p:sldId id="830" r:id="rId77"/>
    <p:sldId id="831" r:id="rId78"/>
    <p:sldId id="832" r:id="rId79"/>
    <p:sldId id="833" r:id="rId80"/>
    <p:sldId id="834" r:id="rId81"/>
    <p:sldId id="835" r:id="rId82"/>
    <p:sldId id="836" r:id="rId83"/>
    <p:sldId id="837" r:id="rId84"/>
    <p:sldId id="838" r:id="rId85"/>
    <p:sldId id="839" r:id="rId86"/>
    <p:sldId id="840" r:id="rId87"/>
    <p:sldId id="841" r:id="rId88"/>
    <p:sldId id="842" r:id="rId89"/>
    <p:sldId id="843" r:id="rId90"/>
    <p:sldId id="514" r:id="rId91"/>
    <p:sldId id="389" r:id="rId92"/>
    <p:sldId id="659" r:id="rId93"/>
    <p:sldId id="660" r:id="rId94"/>
    <p:sldId id="315" r:id="rId95"/>
    <p:sldId id="384" r:id="rId96"/>
    <p:sldId id="394" r:id="rId97"/>
    <p:sldId id="393" r:id="rId98"/>
    <p:sldId id="383" r:id="rId99"/>
    <p:sldId id="385" r:id="rId100"/>
    <p:sldId id="386" r:id="rId101"/>
    <p:sldId id="387" r:id="rId102"/>
    <p:sldId id="388" r:id="rId103"/>
    <p:sldId id="390" r:id="rId104"/>
    <p:sldId id="715" r:id="rId105"/>
    <p:sldId id="712" r:id="rId106"/>
    <p:sldId id="714" r:id="rId107"/>
    <p:sldId id="713" r:id="rId108"/>
    <p:sldId id="416" r:id="rId109"/>
    <p:sldId id="661" r:id="rId110"/>
    <p:sldId id="662" r:id="rId111"/>
    <p:sldId id="417" r:id="rId112"/>
    <p:sldId id="418" r:id="rId113"/>
    <p:sldId id="419" r:id="rId114"/>
    <p:sldId id="420" r:id="rId115"/>
    <p:sldId id="421" r:id="rId116"/>
    <p:sldId id="422" r:id="rId117"/>
    <p:sldId id="423" r:id="rId118"/>
    <p:sldId id="424" r:id="rId119"/>
    <p:sldId id="425" r:id="rId120"/>
    <p:sldId id="426" r:id="rId121"/>
    <p:sldId id="427" r:id="rId122"/>
    <p:sldId id="663" r:id="rId123"/>
    <p:sldId id="664" r:id="rId124"/>
    <p:sldId id="428" r:id="rId125"/>
    <p:sldId id="429" r:id="rId126"/>
    <p:sldId id="430" r:id="rId127"/>
    <p:sldId id="431" r:id="rId128"/>
    <p:sldId id="432" r:id="rId129"/>
    <p:sldId id="433" r:id="rId130"/>
    <p:sldId id="434" r:id="rId131"/>
    <p:sldId id="435" r:id="rId132"/>
    <p:sldId id="436" r:id="rId133"/>
    <p:sldId id="437" r:id="rId134"/>
    <p:sldId id="438" r:id="rId135"/>
    <p:sldId id="665" r:id="rId136"/>
    <p:sldId id="666" r:id="rId137"/>
    <p:sldId id="439" r:id="rId138"/>
    <p:sldId id="440" r:id="rId139"/>
    <p:sldId id="441" r:id="rId140"/>
    <p:sldId id="442" r:id="rId141"/>
    <p:sldId id="443" r:id="rId142"/>
    <p:sldId id="444" r:id="rId143"/>
    <p:sldId id="445" r:id="rId144"/>
    <p:sldId id="446" r:id="rId145"/>
    <p:sldId id="447" r:id="rId146"/>
    <p:sldId id="448" r:id="rId147"/>
    <p:sldId id="449" r:id="rId148"/>
    <p:sldId id="667" r:id="rId149"/>
    <p:sldId id="668" r:id="rId150"/>
    <p:sldId id="450" r:id="rId151"/>
    <p:sldId id="451" r:id="rId152"/>
    <p:sldId id="452" r:id="rId153"/>
    <p:sldId id="453" r:id="rId154"/>
    <p:sldId id="454" r:id="rId155"/>
    <p:sldId id="455" r:id="rId156"/>
    <p:sldId id="456" r:id="rId157"/>
    <p:sldId id="457" r:id="rId158"/>
    <p:sldId id="458" r:id="rId159"/>
    <p:sldId id="459" r:id="rId160"/>
    <p:sldId id="516" r:id="rId161"/>
    <p:sldId id="669" r:id="rId162"/>
    <p:sldId id="670" r:id="rId163"/>
    <p:sldId id="464" r:id="rId164"/>
    <p:sldId id="465" r:id="rId165"/>
    <p:sldId id="466" r:id="rId166"/>
    <p:sldId id="467" r:id="rId167"/>
    <p:sldId id="468" r:id="rId168"/>
    <p:sldId id="469" r:id="rId169"/>
    <p:sldId id="470" r:id="rId170"/>
    <p:sldId id="471" r:id="rId171"/>
    <p:sldId id="472" r:id="rId172"/>
    <p:sldId id="473" r:id="rId173"/>
    <p:sldId id="517" r:id="rId174"/>
    <p:sldId id="671" r:id="rId175"/>
    <p:sldId id="672" r:id="rId176"/>
    <p:sldId id="474" r:id="rId177"/>
    <p:sldId id="475" r:id="rId178"/>
    <p:sldId id="476" r:id="rId179"/>
    <p:sldId id="477" r:id="rId180"/>
    <p:sldId id="478" r:id="rId181"/>
    <p:sldId id="479" r:id="rId182"/>
    <p:sldId id="480" r:id="rId183"/>
    <p:sldId id="481" r:id="rId184"/>
    <p:sldId id="482" r:id="rId185"/>
    <p:sldId id="483" r:id="rId186"/>
    <p:sldId id="518" r:id="rId187"/>
    <p:sldId id="673" r:id="rId188"/>
    <p:sldId id="674" r:id="rId189"/>
    <p:sldId id="484" r:id="rId190"/>
    <p:sldId id="485" r:id="rId191"/>
    <p:sldId id="486" r:id="rId192"/>
    <p:sldId id="487" r:id="rId193"/>
    <p:sldId id="488" r:id="rId194"/>
    <p:sldId id="489" r:id="rId195"/>
    <p:sldId id="490" r:id="rId196"/>
    <p:sldId id="491" r:id="rId197"/>
    <p:sldId id="492" r:id="rId198"/>
    <p:sldId id="493" r:id="rId199"/>
    <p:sldId id="519" r:id="rId200"/>
    <p:sldId id="675" r:id="rId201"/>
    <p:sldId id="676" r:id="rId202"/>
    <p:sldId id="494" r:id="rId203"/>
    <p:sldId id="495" r:id="rId204"/>
    <p:sldId id="496" r:id="rId205"/>
    <p:sldId id="497" r:id="rId206"/>
    <p:sldId id="498" r:id="rId207"/>
    <p:sldId id="499" r:id="rId208"/>
    <p:sldId id="500" r:id="rId209"/>
    <p:sldId id="501" r:id="rId210"/>
    <p:sldId id="502" r:id="rId211"/>
    <p:sldId id="503" r:id="rId212"/>
    <p:sldId id="391" r:id="rId213"/>
    <p:sldId id="392" r:id="rId214"/>
    <p:sldId id="716" r:id="rId215"/>
    <p:sldId id="698" r:id="rId216"/>
    <p:sldId id="739" r:id="rId217"/>
    <p:sldId id="740" r:id="rId218"/>
    <p:sldId id="741" r:id="rId219"/>
    <p:sldId id="851" r:id="rId220"/>
    <p:sldId id="850" r:id="rId221"/>
    <p:sldId id="852" r:id="rId222"/>
    <p:sldId id="853" r:id="rId223"/>
    <p:sldId id="745" r:id="rId224"/>
    <p:sldId id="746" r:id="rId225"/>
    <p:sldId id="747" r:id="rId226"/>
    <p:sldId id="748" r:id="rId227"/>
    <p:sldId id="749" r:id="rId228"/>
    <p:sldId id="750" r:id="rId229"/>
    <p:sldId id="751" r:id="rId230"/>
    <p:sldId id="752" r:id="rId231"/>
    <p:sldId id="753" r:id="rId232"/>
    <p:sldId id="754" r:id="rId233"/>
    <p:sldId id="844" r:id="rId234"/>
    <p:sldId id="845" r:id="rId235"/>
    <p:sldId id="847" r:id="rId236"/>
    <p:sldId id="848" r:id="rId237"/>
    <p:sldId id="758" r:id="rId238"/>
    <p:sldId id="759" r:id="rId239"/>
    <p:sldId id="760" r:id="rId240"/>
    <p:sldId id="846" r:id="rId241"/>
    <p:sldId id="761" r:id="rId242"/>
    <p:sldId id="762" r:id="rId243"/>
    <p:sldId id="763" r:id="rId244"/>
    <p:sldId id="764" r:id="rId245"/>
    <p:sldId id="621" r:id="rId246"/>
    <p:sldId id="622" r:id="rId247"/>
    <p:sldId id="623" r:id="rId248"/>
    <p:sldId id="624" r:id="rId249"/>
    <p:sldId id="625" r:id="rId250"/>
    <p:sldId id="626" r:id="rId251"/>
    <p:sldId id="627" r:id="rId252"/>
    <p:sldId id="628" r:id="rId253"/>
    <p:sldId id="629" r:id="rId254"/>
    <p:sldId id="630" r:id="rId255"/>
    <p:sldId id="631" r:id="rId256"/>
    <p:sldId id="632" r:id="rId257"/>
    <p:sldId id="633" r:id="rId258"/>
    <p:sldId id="634" r:id="rId259"/>
    <p:sldId id="635" r:id="rId260"/>
    <p:sldId id="636" r:id="rId261"/>
    <p:sldId id="637" r:id="rId262"/>
    <p:sldId id="638" r:id="rId263"/>
    <p:sldId id="652" r:id="rId264"/>
    <p:sldId id="653" r:id="rId265"/>
    <p:sldId id="639" r:id="rId266"/>
    <p:sldId id="640" r:id="rId267"/>
    <p:sldId id="641" r:id="rId268"/>
    <p:sldId id="642" r:id="rId269"/>
    <p:sldId id="643" r:id="rId270"/>
    <p:sldId id="644" r:id="rId271"/>
    <p:sldId id="645" r:id="rId272"/>
    <p:sldId id="646" r:id="rId273"/>
    <p:sldId id="647" r:id="rId274"/>
    <p:sldId id="648" r:id="rId275"/>
    <p:sldId id="649" r:id="rId276"/>
    <p:sldId id="650" r:id="rId277"/>
    <p:sldId id="721" r:id="rId278"/>
    <p:sldId id="722" r:id="rId279"/>
    <p:sldId id="723" r:id="rId280"/>
    <p:sldId id="724" r:id="rId281"/>
    <p:sldId id="725" r:id="rId282"/>
    <p:sldId id="726" r:id="rId283"/>
    <p:sldId id="727" r:id="rId284"/>
    <p:sldId id="728" r:id="rId285"/>
    <p:sldId id="729" r:id="rId286"/>
    <p:sldId id="730" r:id="rId287"/>
    <p:sldId id="731" r:id="rId288"/>
    <p:sldId id="732" r:id="rId289"/>
    <p:sldId id="733" r:id="rId290"/>
    <p:sldId id="734" r:id="rId291"/>
    <p:sldId id="735" r:id="rId292"/>
    <p:sldId id="736" r:id="rId293"/>
    <p:sldId id="737" r:id="rId294"/>
    <p:sldId id="738" r:id="rId295"/>
    <p:sldId id="521" r:id="rId296"/>
    <p:sldId id="543" r:id="rId297"/>
    <p:sldId id="522" r:id="rId298"/>
    <p:sldId id="523" r:id="rId299"/>
    <p:sldId id="524" r:id="rId300"/>
    <p:sldId id="525" r:id="rId301"/>
    <p:sldId id="526" r:id="rId302"/>
    <p:sldId id="527" r:id="rId303"/>
    <p:sldId id="528" r:id="rId304"/>
    <p:sldId id="529" r:id="rId305"/>
    <p:sldId id="530" r:id="rId306"/>
    <p:sldId id="531" r:id="rId307"/>
    <p:sldId id="532" r:id="rId308"/>
    <p:sldId id="533" r:id="rId309"/>
    <p:sldId id="654" r:id="rId310"/>
    <p:sldId id="655" r:id="rId311"/>
    <p:sldId id="534" r:id="rId312"/>
    <p:sldId id="535" r:id="rId313"/>
    <p:sldId id="536" r:id="rId314"/>
    <p:sldId id="537" r:id="rId315"/>
    <p:sldId id="538" r:id="rId316"/>
    <p:sldId id="539" r:id="rId317"/>
    <p:sldId id="540" r:id="rId318"/>
    <p:sldId id="541" r:id="rId319"/>
    <p:sldId id="542" r:id="rId320"/>
    <p:sldId id="717" r:id="rId321"/>
    <p:sldId id="718" r:id="rId322"/>
    <p:sldId id="719" r:id="rId323"/>
    <p:sldId id="720" r:id="rId324"/>
    <p:sldId id="266" r:id="rId325"/>
    <p:sldId id="267" r:id="rId3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presProps" Target="presProp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tableStyles" Target="tableStyles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01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0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6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35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9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2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9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59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781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086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C9B1-D448-4B03-A3E5-D98300775707}" type="datetimeFigureOut">
              <a:rPr lang="es-MX" smtClean="0"/>
              <a:t>08/08/2022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7272-2278-42D4-8234-4410659781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0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15.png"/><Relationship Id="rId4" Type="http://schemas.openxmlformats.org/officeDocument/2006/relationships/image" Target="../media/image10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15.png"/><Relationship Id="rId4" Type="http://schemas.openxmlformats.org/officeDocument/2006/relationships/image" Target="../media/image10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58.png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1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58.png"/><Relationship Id="rId4" Type="http://schemas.openxmlformats.org/officeDocument/2006/relationships/image" Target="../media/image11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58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25.png"/><Relationship Id="rId4" Type="http://schemas.openxmlformats.org/officeDocument/2006/relationships/image" Target="../media/image11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25.png"/><Relationship Id="rId4" Type="http://schemas.openxmlformats.org/officeDocument/2006/relationships/image" Target="../media/image11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25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2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2.png"/><Relationship Id="rId4" Type="http://schemas.openxmlformats.org/officeDocument/2006/relationships/image" Target="../media/image12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28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28.png"/><Relationship Id="rId4" Type="http://schemas.openxmlformats.org/officeDocument/2006/relationships/image" Target="../media/image11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28.png"/><Relationship Id="rId4" Type="http://schemas.openxmlformats.org/officeDocument/2006/relationships/image" Target="../media/image11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28.png"/><Relationship Id="rId4" Type="http://schemas.openxmlformats.org/officeDocument/2006/relationships/image" Target="../media/image11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28.png"/><Relationship Id="rId4" Type="http://schemas.openxmlformats.org/officeDocument/2006/relationships/image" Target="../media/image11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6.png"/><Relationship Id="rId4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04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04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0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49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54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04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4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3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77.png"/><Relationship Id="rId4" Type="http://schemas.openxmlformats.org/officeDocument/2006/relationships/image" Target="../media/image173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10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0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04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10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0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10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10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93.png"/><Relationship Id="rId4" Type="http://schemas.openxmlformats.org/officeDocument/2006/relationships/image" Target="../media/image3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367560" y="4380301"/>
            <a:ext cx="7385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</a:t>
            </a:r>
          </a:p>
          <a:p>
            <a:pPr algn="ctr"/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la Plataforma de Distribución de Recursos a Municipios y Entidades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9210891" y="640157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Julio 2022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4296027" y="3719311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Propuesta de Diseño</a:t>
            </a: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2" y="1052181"/>
            <a:ext cx="5319816" cy="2529361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9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C740AB2-6961-4D92-9042-82DEBE326636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Buzón Notificaciones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D34967-0A41-4337-A177-CFF088A8FC3C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85812"/>
            <a:ext cx="10467975" cy="52863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86989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85812"/>
            <a:ext cx="10467975" cy="52863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85812"/>
            <a:ext cx="10467975" cy="52863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811" y="5602654"/>
            <a:ext cx="4058216" cy="5144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39" y="1535800"/>
            <a:ext cx="7144022" cy="39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24" y="785813"/>
            <a:ext cx="10289463" cy="51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875211" y="2922762"/>
            <a:ext cx="1080298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29220" y="3764876"/>
            <a:ext cx="78461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Cancelación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68" y="968758"/>
            <a:ext cx="10467975" cy="52863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155447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689" y="1552967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68" y="968758"/>
            <a:ext cx="10467975" cy="52863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5" y="1550555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077775" y="96673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00" y="1550555"/>
            <a:ext cx="485775" cy="352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89" y="1556139"/>
            <a:ext cx="455603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Fomento Municipal  70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%(FFM70)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2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8DB2C11-3AF4-425D-86BD-5207C0736664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Notificaciones Push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A69D5C-EE63-4FDA-A175-A126E4575714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3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278251" y="2255002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438" y="1233138"/>
            <a:ext cx="628650" cy="5143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16724" y="1193314"/>
            <a:ext cx="1139126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6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278251" y="2255002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438" y="1233138"/>
            <a:ext cx="628650" cy="5143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16724" y="1193314"/>
            <a:ext cx="1139126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3553917" y="793264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342" y="1931501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596" y="2569346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138349" y="78036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92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87" y="2595562"/>
            <a:ext cx="30194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40" y="1286358"/>
            <a:ext cx="535188" cy="4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677" y="1278045"/>
            <a:ext cx="585142" cy="4628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0" y="1270296"/>
            <a:ext cx="1131370" cy="4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80" y="1278045"/>
            <a:ext cx="585142" cy="4628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541393" y="80381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322" y="1262677"/>
            <a:ext cx="1139122" cy="4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640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4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Bloqueo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A9B76F2-F6B7-42C5-993B-D62DEEC06A8A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" y="392026"/>
            <a:ext cx="10890613" cy="57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FFM70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36" y="1223931"/>
            <a:ext cx="1139122" cy="4987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95" y="1042745"/>
            <a:ext cx="1133475" cy="742950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3597800" y="73766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936" y="1960953"/>
            <a:ext cx="7414043" cy="4053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2686048"/>
            <a:ext cx="4168192" cy="2973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486758" y="2629799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FFM70</a:t>
            </a:r>
            <a:endParaRPr lang="es-MX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87611" y="3798798"/>
            <a:ext cx="4168192" cy="29737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486758" y="3722220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FFM70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b="89115"/>
          <a:stretch/>
        </p:blipFill>
        <p:spPr>
          <a:xfrm>
            <a:off x="4433367" y="491262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486758" y="4876648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FFM70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2454540"/>
            <a:ext cx="1409700" cy="15394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3506735"/>
            <a:ext cx="1409700" cy="15394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0247" y="4671056"/>
            <a:ext cx="1409700" cy="1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Fomento Municipal  30 %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(FFM30)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049003" y="2235132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049003" y="2235132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522920" y="792999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345" y="1931236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817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83570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1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46" y="1112395"/>
            <a:ext cx="2314575" cy="6000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Catálogos iniciales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5" name="Flecha abajo 14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00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25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FFM30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1" y="685800"/>
            <a:ext cx="10709172" cy="54067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48731"/>
          <a:stretch/>
        </p:blipFill>
        <p:spPr>
          <a:xfrm>
            <a:off x="3163512" y="1140969"/>
            <a:ext cx="835052" cy="5715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998564" y="1086756"/>
            <a:ext cx="1539854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>
            <a:off x="3468184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324" y="1909091"/>
            <a:ext cx="7414043" cy="40530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2634186"/>
            <a:ext cx="4168192" cy="29737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357142" y="2577937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FFM30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57995" y="3746936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357142" y="3670358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FFM30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b="89115"/>
          <a:stretch/>
        </p:blipFill>
        <p:spPr>
          <a:xfrm>
            <a:off x="4303751" y="4860764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357142" y="4824786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FFM30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1621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940526" y="2922762"/>
            <a:ext cx="1095973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Especial sobre Producción y Servicios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(IEPS)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73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65980" y="2274915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65980" y="2274915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580108" y="725624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533" y="1863861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234795" y="365011"/>
            <a:ext cx="11777096" cy="5636778"/>
            <a:chOff x="234795" y="365011"/>
            <a:chExt cx="11777096" cy="5636778"/>
          </a:xfrm>
        </p:grpSpPr>
        <p:grpSp>
          <p:nvGrpSpPr>
            <p:cNvPr id="21" name="Grupo 20"/>
            <p:cNvGrpSpPr/>
            <p:nvPr/>
          </p:nvGrpSpPr>
          <p:grpSpPr>
            <a:xfrm>
              <a:off x="237519" y="365011"/>
              <a:ext cx="11774372" cy="5636778"/>
              <a:chOff x="237519" y="365011"/>
              <a:chExt cx="11774372" cy="563677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37519" y="376854"/>
                <a:ext cx="11774372" cy="5624935"/>
                <a:chOff x="237519" y="376854"/>
                <a:chExt cx="11774372" cy="5624935"/>
              </a:xfrm>
            </p:grpSpPr>
            <p:grpSp>
              <p:nvGrpSpPr>
                <p:cNvPr id="8" name="Grupo 7"/>
                <p:cNvGrpSpPr/>
                <p:nvPr/>
              </p:nvGrpSpPr>
              <p:grpSpPr>
                <a:xfrm>
                  <a:off x="237519" y="376854"/>
                  <a:ext cx="11774372" cy="5624935"/>
                  <a:chOff x="237519" y="376854"/>
                  <a:chExt cx="11774372" cy="5624935"/>
                </a:xfrm>
              </p:grpSpPr>
              <p:grpSp>
                <p:nvGrpSpPr>
                  <p:cNvPr id="9" name="Grupo 8"/>
                  <p:cNvGrpSpPr/>
                  <p:nvPr/>
                </p:nvGrpSpPr>
                <p:grpSpPr>
                  <a:xfrm>
                    <a:off x="247356" y="376854"/>
                    <a:ext cx="11764535" cy="5624935"/>
                    <a:chOff x="247356" y="376854"/>
                    <a:chExt cx="11764535" cy="5624935"/>
                  </a:xfrm>
                </p:grpSpPr>
                <p:grpSp>
                  <p:nvGrpSpPr>
                    <p:cNvPr id="4" name="Grupo 3"/>
                    <p:cNvGrpSpPr/>
                    <p:nvPr/>
                  </p:nvGrpSpPr>
                  <p:grpSpPr>
                    <a:xfrm>
                      <a:off x="272296" y="376854"/>
                      <a:ext cx="11739595" cy="5624935"/>
                      <a:chOff x="272296" y="376854"/>
                      <a:chExt cx="11931479" cy="5786855"/>
                    </a:xfrm>
                  </p:grpSpPr>
                  <p:pic>
                    <p:nvPicPr>
                      <p:cNvPr id="3" name="Imagen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9272" y="376854"/>
                        <a:ext cx="10544503" cy="57868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" name="Imagen 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296" y="376854"/>
                        <a:ext cx="1386976" cy="5708062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7" name="Imagen 6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47356" y="376854"/>
                      <a:ext cx="1423299" cy="554834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37519" y="376854"/>
                    <a:ext cx="1430413" cy="554834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4076" t="85541" r="23660" b="7694"/>
                <a:stretch/>
              </p:blipFill>
              <p:spPr>
                <a:xfrm>
                  <a:off x="8068888" y="5482590"/>
                  <a:ext cx="1313411" cy="365760"/>
                </a:xfrm>
                <a:prstGeom prst="rect">
                  <a:avLst/>
                </a:prstGeom>
              </p:spPr>
            </p:pic>
          </p:grp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108" y="365011"/>
                <a:ext cx="1424823" cy="5560190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6"/>
            <a:srcRect l="74270" t="262" b="94510"/>
            <a:stretch/>
          </p:blipFill>
          <p:spPr>
            <a:xfrm>
              <a:off x="9143999" y="365011"/>
              <a:ext cx="2755473" cy="282632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795" y="365011"/>
              <a:ext cx="1433136" cy="556019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9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95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956" y="2474783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318709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42438"/>
            <a:ext cx="2073656" cy="510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80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9683"/>
          <a:stretch/>
        </p:blipFill>
        <p:spPr>
          <a:xfrm>
            <a:off x="3345665" y="1168811"/>
            <a:ext cx="819553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4" y="2608933"/>
            <a:ext cx="33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IEPS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IEPS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IEPS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9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58189" y="2922762"/>
            <a:ext cx="1133262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sobre la Venta Final de Gasolinas y Diesel </a:t>
            </a:r>
          </a:p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(IEPS </a:t>
            </a:r>
            <a:r>
              <a:rPr lang="es-ES" sz="4400" b="1" dirty="0" err="1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922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711198" y="376854"/>
            <a:ext cx="11362269" cy="5736481"/>
            <a:chOff x="711198" y="376854"/>
            <a:chExt cx="11362269" cy="5736481"/>
          </a:xfrm>
        </p:grpSpPr>
        <p:grpSp>
          <p:nvGrpSpPr>
            <p:cNvPr id="22" name="Grupo 21"/>
            <p:cNvGrpSpPr/>
            <p:nvPr/>
          </p:nvGrpSpPr>
          <p:grpSpPr>
            <a:xfrm>
              <a:off x="711199" y="376854"/>
              <a:ext cx="11362268" cy="5736481"/>
              <a:chOff x="711199" y="376854"/>
              <a:chExt cx="11362268" cy="5736481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199" y="376854"/>
                <a:ext cx="11362268" cy="5736481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 rotWithShape="1">
              <a:blip r:embed="rId3"/>
              <a:srcRect l="64076" t="85541" r="23660" b="7694"/>
              <a:stretch/>
            </p:blipFill>
            <p:spPr>
              <a:xfrm>
                <a:off x="8980517" y="5231477"/>
                <a:ext cx="1313411" cy="365760"/>
              </a:xfrm>
              <a:prstGeom prst="rect">
                <a:avLst/>
              </a:prstGeom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2" t="232" r="8256" b="94840"/>
            <a:stretch/>
          </p:blipFill>
          <p:spPr>
            <a:xfrm>
              <a:off x="10099964" y="387949"/>
              <a:ext cx="1055718" cy="282632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198" y="376854"/>
              <a:ext cx="1458423" cy="573648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Municipios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126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65980" y="2274915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65980" y="2274915"/>
            <a:ext cx="9004515" cy="355352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3580108" y="725624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533" y="1863861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71" y="2502572"/>
            <a:ext cx="3019425" cy="4476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331" y="2514607"/>
            <a:ext cx="4363059" cy="2257740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175084" y="725624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98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65" y="1162659"/>
            <a:ext cx="1861766" cy="4586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93" y="2255002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80" y="1140970"/>
            <a:ext cx="1628775" cy="571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08" y="2136989"/>
            <a:ext cx="4503919" cy="257983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580108" y="6858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004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IEPS </a:t>
            </a:r>
            <a:r>
              <a:rPr lang="es-ES" b="1" dirty="0" err="1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GyD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3580108" y="1086757"/>
            <a:ext cx="1839213" cy="625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65" y="1142438"/>
            <a:ext cx="628650" cy="514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6353"/>
          <a:stretch/>
        </p:blipFill>
        <p:spPr>
          <a:xfrm>
            <a:off x="3345665" y="1140970"/>
            <a:ext cx="873797" cy="57150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607666" y="74779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806" y="1940087"/>
            <a:ext cx="7414043" cy="405309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2665182"/>
            <a:ext cx="4168192" cy="29737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496623" y="2608933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Generación de Cálculo de IEPS </a:t>
            </a:r>
            <a:r>
              <a:rPr lang="es-MX" dirty="0" err="1" smtClean="0"/>
              <a:t>GyD</a:t>
            </a:r>
            <a:endParaRPr lang="es-MX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97477" y="3777932"/>
            <a:ext cx="4168192" cy="297376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4496624" y="3701354"/>
            <a:ext cx="358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Autorización de Cálculo de IEPS </a:t>
            </a:r>
            <a:r>
              <a:rPr lang="es-MX" dirty="0" err="1" smtClean="0"/>
              <a:t>GyD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b="89115"/>
          <a:stretch/>
        </p:blipFill>
        <p:spPr>
          <a:xfrm>
            <a:off x="4443233" y="4891760"/>
            <a:ext cx="4168192" cy="29737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496624" y="4855782"/>
            <a:ext cx="28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Envio</a:t>
            </a:r>
            <a:r>
              <a:rPr lang="es-MX" dirty="0" smtClean="0"/>
              <a:t> Cálculo de IEPS </a:t>
            </a:r>
            <a:r>
              <a:rPr lang="es-MX" dirty="0" err="1" smtClean="0"/>
              <a:t>GyD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570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118617" y="376854"/>
            <a:ext cx="10852270" cy="5471497"/>
            <a:chOff x="1118617" y="376854"/>
            <a:chExt cx="10852270" cy="547149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475" y="376855"/>
              <a:ext cx="10837412" cy="547149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3"/>
            <a:srcRect l="64076" t="85541" r="23660" b="7694"/>
            <a:stretch/>
          </p:blipFill>
          <p:spPr>
            <a:xfrm>
              <a:off x="8911244" y="4962699"/>
              <a:ext cx="1313411" cy="365760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617" y="376854"/>
              <a:ext cx="1434082" cy="5471495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Presupuesto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0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 Bienes Inmuebles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5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378415" cy="53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43" y="695582"/>
            <a:ext cx="10378415" cy="5301887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705225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909762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9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41414" y="551057"/>
            <a:ext cx="10709172" cy="5406751"/>
            <a:chOff x="741414" y="551057"/>
            <a:chExt cx="10709172" cy="540675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551057"/>
              <a:ext cx="10709172" cy="5406751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3"/>
            <a:srcRect l="64076" t="85541" r="23660" b="7694"/>
            <a:stretch/>
          </p:blipFill>
          <p:spPr>
            <a:xfrm>
              <a:off x="8551026" y="4768735"/>
              <a:ext cx="1313411" cy="365760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414" y="551057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Unidad de Medida y Actualización (UMA)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3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52" y="786132"/>
            <a:ext cx="10440267" cy="53286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ISR BI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Fiscalización y Recaudación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(FOFIR)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35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89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7" y="638175"/>
            <a:ext cx="10801090" cy="54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7" y="638175"/>
            <a:ext cx="10801090" cy="5461121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622096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521" y="1909762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157942" y="648740"/>
            <a:ext cx="11877631" cy="5078730"/>
            <a:chOff x="157942" y="648740"/>
            <a:chExt cx="11877631" cy="5078730"/>
          </a:xfrm>
        </p:grpSpPr>
        <p:grpSp>
          <p:nvGrpSpPr>
            <p:cNvPr id="11" name="Grupo 10"/>
            <p:cNvGrpSpPr/>
            <p:nvPr/>
          </p:nvGrpSpPr>
          <p:grpSpPr>
            <a:xfrm>
              <a:off x="157942" y="648740"/>
              <a:ext cx="11877631" cy="5078730"/>
              <a:chOff x="157942" y="648740"/>
              <a:chExt cx="11877631" cy="507873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157942" y="648740"/>
                <a:ext cx="11877631" cy="5078730"/>
                <a:chOff x="157942" y="648740"/>
                <a:chExt cx="11877631" cy="5078730"/>
              </a:xfrm>
            </p:grpSpPr>
            <p:grpSp>
              <p:nvGrpSpPr>
                <p:cNvPr id="3" name="Grupo 2"/>
                <p:cNvGrpSpPr/>
                <p:nvPr/>
              </p:nvGrpSpPr>
              <p:grpSpPr>
                <a:xfrm>
                  <a:off x="157942" y="648740"/>
                  <a:ext cx="11877631" cy="5078730"/>
                  <a:chOff x="-186826" y="590550"/>
                  <a:chExt cx="12205773" cy="5184687"/>
                </a:xfrm>
              </p:grpSpPr>
              <p:pic>
                <p:nvPicPr>
                  <p:cNvPr id="9" name="Imagen 8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00150" y="590550"/>
                    <a:ext cx="10818797" cy="5184686"/>
                  </a:xfrm>
                  <a:prstGeom prst="rect">
                    <a:avLst/>
                  </a:prstGeom>
                </p:spPr>
              </p:pic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-186826" y="590551"/>
                    <a:ext cx="1386976" cy="51846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942" y="648740"/>
                  <a:ext cx="1386976" cy="5078730"/>
                </a:xfrm>
                <a:prstGeom prst="rect">
                  <a:avLst/>
                </a:prstGeom>
              </p:spPr>
            </p:pic>
          </p:grpSp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942" y="648740"/>
                <a:ext cx="1386976" cy="5078730"/>
              </a:xfrm>
              <a:prstGeom prst="rect">
                <a:avLst/>
              </a:prstGeom>
            </p:spPr>
          </p:pic>
        </p:grp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942" y="648740"/>
              <a:ext cx="1386976" cy="507873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Inserción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7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6915151" y="1476375"/>
            <a:ext cx="4448174" cy="485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7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53254"/>
            <a:ext cx="2536715" cy="980792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5" y="796116"/>
            <a:ext cx="10603923" cy="53753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FOFIR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1" y="2922762"/>
            <a:ext cx="1054172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 Sobre Automóviles Nuevos (ISAN)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863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1" y="642938"/>
            <a:ext cx="10812953" cy="54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116758" y="650125"/>
            <a:ext cx="11975941" cy="5085658"/>
            <a:chOff x="116758" y="650125"/>
            <a:chExt cx="11975941" cy="5085658"/>
          </a:xfrm>
        </p:grpSpPr>
        <p:grpSp>
          <p:nvGrpSpPr>
            <p:cNvPr id="9" name="Grupo 8"/>
            <p:cNvGrpSpPr/>
            <p:nvPr/>
          </p:nvGrpSpPr>
          <p:grpSpPr>
            <a:xfrm>
              <a:off x="116758" y="650125"/>
              <a:ext cx="11975941" cy="5085657"/>
              <a:chOff x="116758" y="650125"/>
              <a:chExt cx="11975941" cy="5085657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121520" y="650125"/>
                <a:ext cx="11971179" cy="5085657"/>
                <a:chOff x="-111237" y="666750"/>
                <a:chExt cx="11971179" cy="5085657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66214" y="666750"/>
                  <a:ext cx="10593728" cy="5076826"/>
                </a:xfrm>
                <a:prstGeom prst="rect">
                  <a:avLst/>
                </a:prstGeom>
              </p:spPr>
            </p:pic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642" b="5939"/>
                <a:stretch/>
              </p:blipFill>
              <p:spPr>
                <a:xfrm>
                  <a:off x="-111237" y="666750"/>
                  <a:ext cx="1378062" cy="5085657"/>
                </a:xfrm>
                <a:prstGeom prst="rect">
                  <a:avLst/>
                </a:prstGeom>
              </p:spPr>
            </p:pic>
          </p:grpSp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58" y="650126"/>
                <a:ext cx="1386976" cy="5076826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758" y="650125"/>
              <a:ext cx="1386976" cy="5085658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1" y="1962151"/>
            <a:ext cx="1605394" cy="689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5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1" y="642938"/>
            <a:ext cx="10812953" cy="5462502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514725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r="698"/>
          <a:stretch/>
        </p:blipFill>
        <p:spPr>
          <a:xfrm>
            <a:off x="3867150" y="1909762"/>
            <a:ext cx="488061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87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9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4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638175"/>
            <a:ext cx="10723245" cy="544525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90626" y="2641511"/>
            <a:ext cx="8829674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Compensación del Impuesto sobre Automóviles 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Nuevos   (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ISAN</a:t>
            </a:r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31075" y="884714"/>
            <a:ext cx="11652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 Coordinación Planeación Hacendaria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2166289"/>
            <a:ext cx="7070373" cy="472860"/>
            <a:chOff x="1287583" y="1964609"/>
            <a:chExt cx="6151867" cy="472860"/>
          </a:xfrm>
        </p:grpSpPr>
        <p:grpSp>
          <p:nvGrpSpPr>
            <p:cNvPr id="2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2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Inicio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1075" y="2787351"/>
            <a:ext cx="7070373" cy="472860"/>
            <a:chOff x="1287583" y="1964609"/>
            <a:chExt cx="6151867" cy="472860"/>
          </a:xfrm>
        </p:grpSpPr>
        <p:grpSp>
          <p:nvGrpSpPr>
            <p:cNvPr id="2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1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Configuración de Perfil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3409092"/>
            <a:ext cx="7070373" cy="472860"/>
            <a:chOff x="1287583" y="1964609"/>
            <a:chExt cx="6151867" cy="472860"/>
          </a:xfrm>
        </p:grpSpPr>
        <p:grpSp>
          <p:nvGrpSpPr>
            <p:cNvPr id="34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36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Catálogos Iniciales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8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4006452"/>
            <a:ext cx="7070373" cy="472860"/>
            <a:chOff x="1287583" y="1964609"/>
            <a:chExt cx="6151867" cy="472860"/>
          </a:xfrm>
        </p:grpSpPr>
        <p:grpSp>
          <p:nvGrpSpPr>
            <p:cNvPr id="39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43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Notificaciones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4140" y="4603812"/>
            <a:ext cx="7070373" cy="472860"/>
            <a:chOff x="1287583" y="1964609"/>
            <a:chExt cx="6151867" cy="472860"/>
          </a:xfrm>
        </p:grpSpPr>
        <p:grpSp>
          <p:nvGrpSpPr>
            <p:cNvPr id="4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Bloqueo de Sesión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25710" y="5183574"/>
            <a:ext cx="7070373" cy="472860"/>
            <a:chOff x="1287583" y="1964609"/>
            <a:chExt cx="6151867" cy="472860"/>
          </a:xfrm>
        </p:grpSpPr>
        <p:grpSp>
          <p:nvGrpSpPr>
            <p:cNvPr id="5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5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 (Art. 14 F I)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431075" y="5765720"/>
            <a:ext cx="7070373" cy="472860"/>
            <a:chOff x="1287583" y="1964609"/>
            <a:chExt cx="6151867" cy="472860"/>
          </a:xfrm>
        </p:grpSpPr>
        <p:grpSp>
          <p:nvGrpSpPr>
            <p:cNvPr id="5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II (Art. 14 F II)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2006214"/>
            <a:ext cx="7070373" cy="472860"/>
            <a:chOff x="1287583" y="1964609"/>
            <a:chExt cx="6151867" cy="472860"/>
          </a:xfrm>
        </p:grpSpPr>
        <p:grpSp>
          <p:nvGrpSpPr>
            <p:cNvPr id="6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6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Artículo 14 Fracción III (Art. 14 F III)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2601294"/>
            <a:ext cx="7070373" cy="472860"/>
            <a:chOff x="1287583" y="1964609"/>
            <a:chExt cx="6151867" cy="472860"/>
          </a:xfrm>
        </p:grpSpPr>
        <p:grpSp>
          <p:nvGrpSpPr>
            <p:cNvPr id="6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04527" y="3292470"/>
            <a:ext cx="7070373" cy="472860"/>
            <a:chOff x="1287583" y="1964609"/>
            <a:chExt cx="6151867" cy="472860"/>
          </a:xfrm>
        </p:grpSpPr>
        <p:grpSp>
          <p:nvGrpSpPr>
            <p:cNvPr id="7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7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Participaciones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3889739"/>
            <a:ext cx="7070373" cy="472860"/>
            <a:chOff x="1287583" y="1964609"/>
            <a:chExt cx="6151867" cy="472860"/>
          </a:xfrm>
        </p:grpSpPr>
        <p:grpSp>
          <p:nvGrpSpPr>
            <p:cNvPr id="7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Federales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4487008"/>
            <a:ext cx="7070373" cy="472860"/>
            <a:chOff x="1287583" y="1964609"/>
            <a:chExt cx="6151867" cy="472860"/>
          </a:xfrm>
        </p:grpSpPr>
        <p:grpSp>
          <p:nvGrpSpPr>
            <p:cNvPr id="8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8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Aportaciones Estatales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12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7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33229" y="5093488"/>
            <a:ext cx="7070373" cy="472860"/>
            <a:chOff x="1287583" y="1964609"/>
            <a:chExt cx="6151867" cy="472860"/>
          </a:xfrm>
        </p:grpSpPr>
        <p:grpSp>
          <p:nvGrpSpPr>
            <p:cNvPr id="88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0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Calendario de Distribución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13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" name="Google Shape;105;p2">
            <a:extLst>
              <a:ext uri="{FF2B5EF4-FFF2-40B4-BE49-F238E27FC236}">
                <a16:creationId xmlns:a16="http://schemas.microsoft.com/office/drawing/2014/main" id="{5E71FFA3-E404-403B-8D63-3BDB8B3D2637}"/>
              </a:ext>
            </a:extLst>
          </p:cNvPr>
          <p:cNvGrpSpPr/>
          <p:nvPr/>
        </p:nvGrpSpPr>
        <p:grpSpPr>
          <a:xfrm>
            <a:off x="5619782" y="5741492"/>
            <a:ext cx="7070373" cy="472860"/>
            <a:chOff x="1287583" y="1964609"/>
            <a:chExt cx="6151867" cy="472860"/>
          </a:xfrm>
        </p:grpSpPr>
        <p:grpSp>
          <p:nvGrpSpPr>
            <p:cNvPr id="93" name="Google Shape;106;p2">
              <a:extLst>
                <a:ext uri="{FF2B5EF4-FFF2-40B4-BE49-F238E27FC236}">
                  <a16:creationId xmlns:a16="http://schemas.microsoft.com/office/drawing/2014/main" id="{71837A30-7803-48D5-957A-70977EA4B2C6}"/>
                </a:ext>
              </a:extLst>
            </p:cNvPr>
            <p:cNvGrpSpPr/>
            <p:nvPr/>
          </p:nvGrpSpPr>
          <p:grpSpPr>
            <a:xfrm>
              <a:off x="1287583" y="1964609"/>
              <a:ext cx="6151867" cy="472860"/>
              <a:chOff x="1599640" y="2020638"/>
              <a:chExt cx="6151867" cy="472860"/>
            </a:xfrm>
          </p:grpSpPr>
          <p:sp>
            <p:nvSpPr>
              <p:cNvPr id="95" name="Google Shape;107;p2">
                <a:extLst>
                  <a:ext uri="{FF2B5EF4-FFF2-40B4-BE49-F238E27FC236}">
                    <a16:creationId xmlns:a16="http://schemas.microsoft.com/office/drawing/2014/main" id="{420C430E-BF0B-4129-B68A-52A2D5B14005}"/>
                  </a:ext>
                </a:extLst>
              </p:cNvPr>
              <p:cNvSpPr txBox="1"/>
              <p:nvPr/>
            </p:nvSpPr>
            <p:spPr>
              <a:xfrm>
                <a:off x="2084368" y="2020638"/>
                <a:ext cx="5667139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s-ES" sz="2000" b="1" dirty="0" smtClean="0">
                    <a:solidFill>
                      <a:srgbClr val="E10C1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Generador de Estadísticas</a:t>
                </a:r>
                <a:endParaRPr lang="es-ES" sz="2000" b="1" dirty="0">
                  <a:solidFill>
                    <a:srgbClr val="E10C1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108;p2">
                <a:extLst>
                  <a:ext uri="{FF2B5EF4-FFF2-40B4-BE49-F238E27FC236}">
                    <a16:creationId xmlns:a16="http://schemas.microsoft.com/office/drawing/2014/main" id="{04D719A8-E530-425B-80B3-D194CED1C273}"/>
                  </a:ext>
                </a:extLst>
              </p:cNvPr>
              <p:cNvSpPr/>
              <p:nvPr/>
            </p:nvSpPr>
            <p:spPr>
              <a:xfrm rot="2700000">
                <a:off x="1572155" y="2115862"/>
                <a:ext cx="405121" cy="350152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75000"/>
                </a:schemeClr>
              </a:solidFill>
              <a:ln w="2857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6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109;p2">
              <a:extLst>
                <a:ext uri="{FF2B5EF4-FFF2-40B4-BE49-F238E27FC236}">
                  <a16:creationId xmlns:a16="http://schemas.microsoft.com/office/drawing/2014/main" id="{4E2E4A00-ED1C-4601-9475-D85BA16A8F9E}"/>
                </a:ext>
              </a:extLst>
            </p:cNvPr>
            <p:cNvSpPr txBox="1"/>
            <p:nvPr/>
          </p:nvSpPr>
          <p:spPr>
            <a:xfrm>
              <a:off x="1323339" y="2108772"/>
              <a:ext cx="31290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s-ES" sz="1200" i="1" dirty="0" smtClean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14</a:t>
              </a:r>
              <a:endParaRPr sz="12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166256" y="666749"/>
            <a:ext cx="11693686" cy="4985906"/>
            <a:chOff x="166256" y="666749"/>
            <a:chExt cx="11693686" cy="4985906"/>
          </a:xfrm>
        </p:grpSpPr>
        <p:grpSp>
          <p:nvGrpSpPr>
            <p:cNvPr id="4" name="Grupo 3"/>
            <p:cNvGrpSpPr/>
            <p:nvPr/>
          </p:nvGrpSpPr>
          <p:grpSpPr>
            <a:xfrm>
              <a:off x="166256" y="666750"/>
              <a:ext cx="11693686" cy="4985905"/>
              <a:chOff x="-120762" y="666750"/>
              <a:chExt cx="11980704" cy="5076827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6214" y="666750"/>
                <a:ext cx="10593728" cy="5076826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0762" y="666751"/>
                <a:ext cx="1386976" cy="5076826"/>
              </a:xfrm>
              <a:prstGeom prst="rect">
                <a:avLst/>
              </a:prstGeom>
            </p:spPr>
          </p:pic>
        </p:grp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56" y="666749"/>
              <a:ext cx="1353749" cy="4985905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753" y="1457065"/>
            <a:ext cx="4505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7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01" t="835" r="513" b="676"/>
          <a:stretch/>
        </p:blipFill>
        <p:spPr>
          <a:xfrm>
            <a:off x="822960" y="655321"/>
            <a:ext cx="10675620" cy="53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25" y="647700"/>
            <a:ext cx="10665662" cy="53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4" y="619125"/>
            <a:ext cx="10650248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67" y="642937"/>
            <a:ext cx="10744420" cy="54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5" y="628650"/>
            <a:ext cx="10717962" cy="54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" y="638175"/>
            <a:ext cx="10733376" cy="54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642937"/>
            <a:ext cx="10785590" cy="54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6" y="638175"/>
            <a:ext cx="10786803" cy="54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58187" y="574187"/>
            <a:ext cx="11980704" cy="5076828"/>
            <a:chOff x="58187" y="574187"/>
            <a:chExt cx="11980704" cy="5076828"/>
          </a:xfrm>
        </p:grpSpPr>
        <p:grpSp>
          <p:nvGrpSpPr>
            <p:cNvPr id="9" name="Grupo 8"/>
            <p:cNvGrpSpPr/>
            <p:nvPr/>
          </p:nvGrpSpPr>
          <p:grpSpPr>
            <a:xfrm>
              <a:off x="58187" y="574187"/>
              <a:ext cx="11980704" cy="5076828"/>
              <a:chOff x="58187" y="574187"/>
              <a:chExt cx="11980704" cy="5076828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58187" y="574188"/>
                <a:ext cx="11980704" cy="5076827"/>
                <a:chOff x="-120762" y="666750"/>
                <a:chExt cx="11980704" cy="5076827"/>
              </a:xfrm>
            </p:grpSpPr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66214" y="666750"/>
                  <a:ext cx="10593728" cy="5076826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20762" y="666751"/>
                  <a:ext cx="1386976" cy="5076826"/>
                </a:xfrm>
                <a:prstGeom prst="rect">
                  <a:avLst/>
                </a:prstGeom>
              </p:spPr>
            </p:pic>
          </p:grpSp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87" y="574187"/>
                <a:ext cx="1386976" cy="5076827"/>
              </a:xfrm>
              <a:prstGeom prst="rect">
                <a:avLst/>
              </a:prstGeom>
            </p:spPr>
          </p:pic>
        </p:grp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7" y="574187"/>
              <a:ext cx="1386976" cy="5076828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UMA Edición de Registro 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6915150" y="1962150"/>
            <a:ext cx="1381125" cy="86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962024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2" y="638175"/>
            <a:ext cx="10697700" cy="54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Comp. ISAN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623888"/>
            <a:ext cx="10774939" cy="5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Vista Global de Cálculos 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8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9" y="352425"/>
            <a:ext cx="10889759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9" y="352425"/>
            <a:ext cx="10889759" cy="54959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387" y="1026681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ISN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5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94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7" y="790063"/>
            <a:ext cx="10469826" cy="52778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r="87000"/>
          <a:stretch/>
        </p:blipFill>
        <p:spPr>
          <a:xfrm>
            <a:off x="861087" y="790063"/>
            <a:ext cx="1392186" cy="5406751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 rot="5086616">
            <a:off x="4842640" y="2662067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 rot="5086616">
            <a:off x="4842641" y="224489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5086616">
            <a:off x="4842641" y="189270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76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774665" y="675747"/>
            <a:ext cx="10709172" cy="5406752"/>
            <a:chOff x="774665" y="675747"/>
            <a:chExt cx="10709172" cy="5406752"/>
          </a:xfrm>
        </p:grpSpPr>
        <p:grpSp>
          <p:nvGrpSpPr>
            <p:cNvPr id="8" name="Grupo 7"/>
            <p:cNvGrpSpPr/>
            <p:nvPr/>
          </p:nvGrpSpPr>
          <p:grpSpPr>
            <a:xfrm>
              <a:off x="774665" y="675747"/>
              <a:ext cx="10709172" cy="5406752"/>
              <a:chOff x="774665" y="675747"/>
              <a:chExt cx="10709172" cy="5406752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665" y="675748"/>
                <a:ext cx="10709172" cy="5406751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665" y="675747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/>
            <a:srcRect l="64076" t="85541" r="23660" b="7694"/>
            <a:stretch/>
          </p:blipFill>
          <p:spPr>
            <a:xfrm>
              <a:off x="8722822" y="3543992"/>
              <a:ext cx="1313411" cy="36576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65" y="675747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6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43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7" y="790063"/>
            <a:ext cx="10469826" cy="52778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r="87000"/>
          <a:stretch/>
        </p:blipFill>
        <p:spPr>
          <a:xfrm>
            <a:off x="861087" y="790063"/>
            <a:ext cx="1392186" cy="5406751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 rot="5086616">
            <a:off x="4842640" y="2690642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12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7" y="790063"/>
            <a:ext cx="10469826" cy="52778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r="87000"/>
          <a:stretch/>
        </p:blipFill>
        <p:spPr>
          <a:xfrm>
            <a:off x="861087" y="790063"/>
            <a:ext cx="1392186" cy="54067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501" y="2025010"/>
            <a:ext cx="4507828" cy="2815035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>
            <a:off x="4618587" y="3006138"/>
            <a:ext cx="791786" cy="166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4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99" y="559904"/>
            <a:ext cx="2726558" cy="602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8"/>
            <a:ext cx="4363059" cy="2257740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6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4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endParaRPr lang="es-MX" b="1" dirty="0" smtClean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ISN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741414" y="725624"/>
            <a:ext cx="10709172" cy="5406751"/>
            <a:chOff x="741414" y="725624"/>
            <a:chExt cx="10709172" cy="5406751"/>
          </a:xfrm>
        </p:grpSpPr>
        <p:grpSp>
          <p:nvGrpSpPr>
            <p:cNvPr id="26" name="Grupo 25"/>
            <p:cNvGrpSpPr/>
            <p:nvPr/>
          </p:nvGrpSpPr>
          <p:grpSpPr>
            <a:xfrm>
              <a:off x="741414" y="725624"/>
              <a:ext cx="10709172" cy="5406751"/>
              <a:chOff x="741414" y="725624"/>
              <a:chExt cx="10709172" cy="5406751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741414" y="725624"/>
                <a:ext cx="10709172" cy="5406751"/>
                <a:chOff x="741414" y="725624"/>
                <a:chExt cx="10709172" cy="5406751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41414" y="725624"/>
                  <a:ext cx="10709172" cy="5406751"/>
                  <a:chOff x="741414" y="725624"/>
                  <a:chExt cx="10709172" cy="5406751"/>
                </a:xfrm>
              </p:grpSpPr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41414" y="725624"/>
                    <a:ext cx="10709172" cy="5406751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1414" y="725624"/>
                    <a:ext cx="1386976" cy="5406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414" y="725624"/>
                  <a:ext cx="1386976" cy="5406751"/>
                </a:xfrm>
                <a:prstGeom prst="rect">
                  <a:avLst/>
                </a:prstGeom>
              </p:spPr>
            </p:pic>
          </p:grpSp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5"/>
              <a:srcRect l="64076" t="85541" r="23660" b="7694"/>
              <a:stretch/>
            </p:blipFill>
            <p:spPr>
              <a:xfrm>
                <a:off x="8678487" y="3599410"/>
                <a:ext cx="1313411" cy="365760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414" y="725624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414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8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258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ICV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9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2" y="460649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1" y="488792"/>
            <a:ext cx="10469826" cy="527787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Estatales 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87052"/>
          <a:stretch/>
        </p:blipFill>
        <p:spPr>
          <a:xfrm>
            <a:off x="872351" y="488792"/>
            <a:ext cx="1386644" cy="5247619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 rot="5086616">
            <a:off x="4842640" y="2376317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 rot="5086616">
            <a:off x="4842641" y="1959143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5086616">
            <a:off x="4842641" y="160695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30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65" y="487566"/>
            <a:ext cx="10469826" cy="527787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87052"/>
          <a:stretch/>
        </p:blipFill>
        <p:spPr>
          <a:xfrm>
            <a:off x="872351" y="488792"/>
            <a:ext cx="1386644" cy="5247619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 rot="5086616">
            <a:off x="4842640" y="2376317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1" y="488792"/>
            <a:ext cx="10469826" cy="527787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87052"/>
          <a:stretch/>
        </p:blipFill>
        <p:spPr>
          <a:xfrm>
            <a:off x="872351" y="488792"/>
            <a:ext cx="1386644" cy="52476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026" y="1720210"/>
            <a:ext cx="4507828" cy="2815035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4628112" y="2701338"/>
            <a:ext cx="791786" cy="166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6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1" y="192188"/>
            <a:ext cx="2245054" cy="64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74" y="1379105"/>
            <a:ext cx="455603" cy="3551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22" y="1379105"/>
            <a:ext cx="455603" cy="3606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607" y="2464521"/>
            <a:ext cx="4363059" cy="2257740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1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679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Facturación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27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588" y="218512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1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28" y="1379106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87" y="1379106"/>
            <a:ext cx="486713" cy="358274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028090" y="882869"/>
            <a:ext cx="244365" cy="496237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l="880"/>
          <a:stretch/>
        </p:blipFill>
        <p:spPr>
          <a:xfrm>
            <a:off x="4305993" y="2233617"/>
            <a:ext cx="446429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Estatales </a:t>
            </a:r>
          </a:p>
          <a:p>
            <a:r>
              <a:rPr lang="es-ES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ICV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36" y="1355457"/>
            <a:ext cx="455603" cy="360686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3925936" y="807988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561" y="1998439"/>
            <a:ext cx="7310437" cy="40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9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981473" y="2933918"/>
            <a:ext cx="784615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36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Ultra Crecimiento</a:t>
            </a:r>
            <a:endParaRPr lang="es-ES" sz="36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6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95" y="482934"/>
            <a:ext cx="11353563" cy="572587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 inicial Fondo Ultra Crecimiento 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50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190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0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6" y="784743"/>
            <a:ext cx="10472208" cy="52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6" y="784743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9025" y="2152650"/>
              <a:ext cx="4933950" cy="2552700"/>
            </a:xfrm>
            <a:prstGeom prst="rect">
              <a:avLst/>
            </a:prstGeom>
          </p:spPr>
        </p:pic>
      </p:grpSp>
      <p:sp>
        <p:nvSpPr>
          <p:cNvPr id="5" name="Flecha abajo 4"/>
          <p:cNvSpPr/>
          <p:nvPr/>
        </p:nvSpPr>
        <p:spPr>
          <a:xfrm>
            <a:off x="3676348" y="714895"/>
            <a:ext cx="222322" cy="4337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0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1" y="809681"/>
            <a:ext cx="10472208" cy="52885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537" y="1966912"/>
            <a:ext cx="5114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1" y="809681"/>
            <a:ext cx="10472208" cy="52885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804987"/>
            <a:ext cx="5619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6" y="784743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832" y="1353849"/>
              <a:ext cx="571500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22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96" y="784743"/>
              <a:ext cx="10472208" cy="52885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832" y="1353849"/>
              <a:ext cx="571500" cy="409575"/>
            </a:xfrm>
            <a:prstGeom prst="rect">
              <a:avLst/>
            </a:prstGeom>
          </p:spPr>
        </p:pic>
      </p:grpSp>
      <p:sp>
        <p:nvSpPr>
          <p:cNvPr id="5" name="Flecha abajo 4"/>
          <p:cNvSpPr/>
          <p:nvPr/>
        </p:nvSpPr>
        <p:spPr>
          <a:xfrm>
            <a:off x="3833582" y="743178"/>
            <a:ext cx="198091" cy="4206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1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7587" y="1957387"/>
              <a:ext cx="5076825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9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3" name="Grupo 2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96" y="784743"/>
                <a:ext cx="10472208" cy="5288513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7832" y="1353849"/>
                <a:ext cx="571500" cy="409575"/>
              </a:xfrm>
              <a:prstGeom prst="rect">
                <a:avLst/>
              </a:prstGeom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7587" y="1957387"/>
              <a:ext cx="5076825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0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" name="Grupo 9"/>
          <p:cNvGrpSpPr/>
          <p:nvPr/>
        </p:nvGrpSpPr>
        <p:grpSpPr>
          <a:xfrm>
            <a:off x="859896" y="784743"/>
            <a:ext cx="10472208" cy="5288513"/>
            <a:chOff x="859896" y="784743"/>
            <a:chExt cx="10472208" cy="5288513"/>
          </a:xfrm>
        </p:grpSpPr>
        <p:grpSp>
          <p:nvGrpSpPr>
            <p:cNvPr id="8" name="Grupo 7"/>
            <p:cNvGrpSpPr/>
            <p:nvPr/>
          </p:nvGrpSpPr>
          <p:grpSpPr>
            <a:xfrm>
              <a:off x="859896" y="784743"/>
              <a:ext cx="10472208" cy="5288513"/>
              <a:chOff x="859896" y="784743"/>
              <a:chExt cx="10472208" cy="5288513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859896" y="784743"/>
                <a:ext cx="10472208" cy="5288513"/>
                <a:chOff x="859896" y="784743"/>
                <a:chExt cx="10472208" cy="5288513"/>
              </a:xfrm>
            </p:grpSpPr>
            <p:pic>
              <p:nvPicPr>
                <p:cNvPr id="4" name="Imagen 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9896" y="784743"/>
                  <a:ext cx="10472208" cy="5288513"/>
                </a:xfrm>
                <a:prstGeom prst="rect">
                  <a:avLst/>
                </a:prstGeom>
              </p:spPr>
            </p:pic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47832" y="1353849"/>
                  <a:ext cx="571500" cy="40957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7587" y="1957387"/>
                <a:ext cx="5076825" cy="2943225"/>
              </a:xfrm>
              <a:prstGeom prst="rect">
                <a:avLst/>
              </a:prstGeom>
            </p:spPr>
          </p:pic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5650" y="1795462"/>
              <a:ext cx="5600700" cy="3267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0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2" y="785443"/>
            <a:ext cx="10469436" cy="5287113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791290" y="534431"/>
            <a:ext cx="10709172" cy="5406751"/>
            <a:chOff x="791290" y="534431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290" y="534431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290" y="534431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928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Fondo Ultra Crecimiento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 abajo 11"/>
          <p:cNvSpPr/>
          <p:nvPr/>
        </p:nvSpPr>
        <p:spPr>
          <a:xfrm>
            <a:off x="4272742" y="831273"/>
            <a:ext cx="274320" cy="4987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861282" y="785443"/>
            <a:ext cx="10469436" cy="5287113"/>
            <a:chOff x="861282" y="785443"/>
            <a:chExt cx="10469436" cy="5287113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82" y="785443"/>
              <a:ext cx="10469436" cy="5287113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693" y="1866342"/>
              <a:ext cx="7392432" cy="4001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8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 Plantilla Fondo Ultra Crecimiento</a:t>
            </a:r>
            <a:endParaRPr lang="es-MX" b="1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1243012"/>
            <a:ext cx="5667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Fondos Descentralizado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7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804862"/>
            <a:ext cx="104013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781050"/>
            <a:ext cx="10487025" cy="5295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275666"/>
            <a:ext cx="571580" cy="38105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290526" y="1111447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05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8" y="376854"/>
            <a:ext cx="10576034" cy="5628839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957145" y="102476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2577241" y="685244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35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8" y="376854"/>
            <a:ext cx="10576034" cy="5628839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5439104" y="143373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2577241" y="685244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0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1" y="685799"/>
            <a:ext cx="10444984" cy="556036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6783810" y="453257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82" y="1259900"/>
            <a:ext cx="571580" cy="38105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081295" y="971958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708163" y="725624"/>
            <a:ext cx="10709172" cy="5406751"/>
            <a:chOff x="708163" y="725624"/>
            <a:chExt cx="10709172" cy="5406751"/>
          </a:xfrm>
        </p:grpSpPr>
        <p:grpSp>
          <p:nvGrpSpPr>
            <p:cNvPr id="7" name="Grupo 6"/>
            <p:cNvGrpSpPr/>
            <p:nvPr/>
          </p:nvGrpSpPr>
          <p:grpSpPr>
            <a:xfrm>
              <a:off x="708163" y="725624"/>
              <a:ext cx="10709172" cy="5406751"/>
              <a:chOff x="708163" y="725624"/>
              <a:chExt cx="10709172" cy="5406751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63" y="725624"/>
                <a:ext cx="10709172" cy="5406751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163" y="725624"/>
                <a:ext cx="1386976" cy="5406751"/>
              </a:xfrm>
              <a:prstGeom prst="rect">
                <a:avLst/>
              </a:prstGeom>
            </p:spPr>
          </p:pic>
        </p:grp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163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Territorio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377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12584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>
            <a:off x="4395334" y="474704"/>
            <a:ext cx="220717" cy="465083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173924" y="793730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0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173924" y="793730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50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03" y="1007652"/>
            <a:ext cx="571580" cy="38105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483" y="1079936"/>
            <a:ext cx="442102" cy="308769"/>
          </a:xfrm>
          <a:prstGeom prst="rect">
            <a:avLst/>
          </a:prstGeom>
        </p:spPr>
      </p:pic>
      <p:sp>
        <p:nvSpPr>
          <p:cNvPr id="9" name="Flecha abajo 8"/>
          <p:cNvSpPr/>
          <p:nvPr/>
        </p:nvSpPr>
        <p:spPr>
          <a:xfrm>
            <a:off x="4913019" y="504701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377" y="2105294"/>
            <a:ext cx="4363059" cy="225774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173924" y="793730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1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173924" y="793730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6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348046" y="362608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173924" y="793730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93" y="1055914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173924" y="793730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3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8" y="504701"/>
            <a:ext cx="10308021" cy="548619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Fondos Descentralizados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97" y="1073528"/>
            <a:ext cx="455603" cy="36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562" y="1851491"/>
            <a:ext cx="5628571" cy="3076190"/>
          </a:xfrm>
          <a:prstGeom prst="rect">
            <a:avLst/>
          </a:prstGeom>
        </p:spPr>
      </p:pic>
      <p:sp>
        <p:nvSpPr>
          <p:cNvPr id="2" name="Flecha abajo 1"/>
          <p:cNvSpPr/>
          <p:nvPr/>
        </p:nvSpPr>
        <p:spPr>
          <a:xfrm>
            <a:off x="4693586" y="427142"/>
            <a:ext cx="186424" cy="64638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173924" y="793730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8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Estatales</a:t>
            </a:r>
          </a:p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</a:t>
            </a:r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Municipios por mes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48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758039" y="642497"/>
            <a:ext cx="10709172" cy="5406751"/>
            <a:chOff x="758039" y="642497"/>
            <a:chExt cx="10709172" cy="5406751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039" y="642497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039" y="642497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Carencia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28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352809"/>
            <a:ext cx="12190476" cy="615238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25570" y="1002954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4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2" name="Grupo 11"/>
          <p:cNvGrpSpPr/>
          <p:nvPr/>
        </p:nvGrpSpPr>
        <p:grpSpPr>
          <a:xfrm>
            <a:off x="862666" y="378069"/>
            <a:ext cx="10466667" cy="5693788"/>
            <a:chOff x="862666" y="378069"/>
            <a:chExt cx="10466667" cy="5693788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66" y="786143"/>
              <a:ext cx="10466667" cy="5285714"/>
            </a:xfrm>
            <a:prstGeom prst="rect">
              <a:avLst/>
            </a:prstGeom>
          </p:spPr>
        </p:pic>
        <p:sp>
          <p:nvSpPr>
            <p:cNvPr id="8" name="Flecha abajo 7"/>
            <p:cNvSpPr/>
            <p:nvPr/>
          </p:nvSpPr>
          <p:spPr>
            <a:xfrm>
              <a:off x="2893060" y="378069"/>
              <a:ext cx="378823" cy="626877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150" y="1954212"/>
              <a:ext cx="8799448" cy="2949575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3150" y="4935370"/>
              <a:ext cx="8799448" cy="932029"/>
            </a:xfrm>
            <a:prstGeom prst="rect">
              <a:avLst/>
            </a:prstGeom>
          </p:spPr>
        </p:pic>
      </p:grpSp>
      <p:sp>
        <p:nvSpPr>
          <p:cNvPr id="13" name="Rectángulo 12"/>
          <p:cNvSpPr/>
          <p:nvPr/>
        </p:nvSpPr>
        <p:spPr>
          <a:xfrm>
            <a:off x="2476500" y="1119189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074160" y="416169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/>
          <p:cNvSpPr/>
          <p:nvPr/>
        </p:nvSpPr>
        <p:spPr>
          <a:xfrm>
            <a:off x="2476500" y="1119189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5812971" y="472704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2476500" y="1119189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22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7108371" y="543586"/>
            <a:ext cx="378823" cy="6268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2476500" y="1119189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048" y="2000843"/>
            <a:ext cx="4363059" cy="2257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3739243" y="460004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2430006" y="1328412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1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437755" y="1343911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437755" y="1336162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4" y="1076986"/>
            <a:ext cx="10466667" cy="5285714"/>
          </a:xfrm>
          <a:prstGeom prst="rect">
            <a:avLst/>
          </a:prstGeom>
        </p:spPr>
      </p:pic>
      <p:sp>
        <p:nvSpPr>
          <p:cNvPr id="10" name="Flecha abajo 9"/>
          <p:cNvSpPr/>
          <p:nvPr/>
        </p:nvSpPr>
        <p:spPr>
          <a:xfrm>
            <a:off x="3190603" y="751502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1934060" y="1638382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88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4" y="1076986"/>
            <a:ext cx="10466667" cy="52857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49269"/>
            <a:ext cx="4503919" cy="257983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957308" y="1646131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8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758040" y="625871"/>
            <a:ext cx="10709172" cy="5406751"/>
            <a:chOff x="758040" y="625871"/>
            <a:chExt cx="10709172" cy="5406751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040" y="625871"/>
              <a:ext cx="10709172" cy="5406751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040" y="625871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Pobreza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734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4" y="1076986"/>
            <a:ext cx="10466667" cy="52857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115" y="2094583"/>
            <a:ext cx="4972050" cy="28670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949557" y="1615130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7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4523015" y="786143"/>
            <a:ext cx="378823" cy="65227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2445504" y="1328412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6" y="786143"/>
            <a:ext cx="10466667" cy="52857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41" y="2070799"/>
            <a:ext cx="7392432" cy="400105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445504" y="1343910"/>
            <a:ext cx="926306" cy="159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Observado</a:t>
            </a:r>
            <a:endParaRPr lang="es-MX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143000"/>
            <a:ext cx="7305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</a:t>
            </a:r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para Municipios por mes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1133475"/>
            <a:ext cx="52482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4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3948705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Fortamun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Proceso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21" y="709448"/>
            <a:ext cx="10394806" cy="52480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99" y="1031804"/>
            <a:ext cx="3086531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686582" y="2885044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Sesión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Fracción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 (Art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377637" y="482638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995" y="2083231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05" y="23350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416" y="2027018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0" y="1055913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0" y="1055913"/>
            <a:ext cx="486713" cy="358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4379577" y="528789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405" y="2335069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82" y="482638"/>
            <a:ext cx="10812517" cy="54589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80" y="1055913"/>
            <a:ext cx="486713" cy="358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16" y="2027018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Fortamun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13" y="391207"/>
            <a:ext cx="10809524" cy="5457143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>
            <a:off x="4653777" y="376854"/>
            <a:ext cx="299223" cy="51342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14" y="1499783"/>
            <a:ext cx="7409524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759403" y="1952567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83771" y="3948705"/>
            <a:ext cx="9148355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de Aportaciones para la Infraestructura Social Municipal (FISM)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637785"/>
            <a:ext cx="10640910" cy="55824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2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790575" y="361950"/>
            <a:ext cx="11377612" cy="5746810"/>
            <a:chOff x="790575" y="361950"/>
            <a:chExt cx="11377612" cy="574681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75" y="361950"/>
              <a:ext cx="11377612" cy="574681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361950"/>
              <a:ext cx="1487112" cy="574681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50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3" y="637785"/>
            <a:ext cx="10707594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4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1" y="488792"/>
            <a:ext cx="10400000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3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3683954" y="632410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312" y="2233003"/>
            <a:ext cx="436305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671" y="2098586"/>
            <a:ext cx="4503919" cy="2579831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3681953" y="376854"/>
            <a:ext cx="181303" cy="69330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084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551136"/>
            <a:ext cx="9183227" cy="5297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49" y="1126858"/>
            <a:ext cx="486713" cy="3582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57" y="1963955"/>
            <a:ext cx="49720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Cálculo de FISM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4" y="553112"/>
            <a:ext cx="9180952" cy="52952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49" y="1112942"/>
            <a:ext cx="455603" cy="3606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4198354" y="348469"/>
            <a:ext cx="107596" cy="69205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14" y="1890905"/>
            <a:ext cx="5628571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70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4346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2" y="1149324"/>
            <a:ext cx="11095544" cy="5601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82611" y="23091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Distribución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162595" y="2933918"/>
            <a:ext cx="110290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</p:spTree>
    <p:extLst>
      <p:ext uri="{BB962C8B-B14F-4D97-AF65-F5344CB8AC3E}">
        <p14:creationId xmlns:p14="http://schemas.microsoft.com/office/powerpoint/2010/main" val="39891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7" y="962000"/>
            <a:ext cx="10821000" cy="546799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267195" y="1953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Estadísticas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;p10"/>
          <p:cNvSpPr txBox="1"/>
          <p:nvPr/>
        </p:nvSpPr>
        <p:spPr>
          <a:xfrm>
            <a:off x="2919358" y="1507688"/>
            <a:ext cx="5675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3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Preguntas y Respuestas</a:t>
            </a:r>
            <a:endParaRPr sz="3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3;p10"/>
          <p:cNvSpPr/>
          <p:nvPr/>
        </p:nvSpPr>
        <p:spPr>
          <a:xfrm>
            <a:off x="767318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4;p10"/>
          <p:cNvSpPr/>
          <p:nvPr/>
        </p:nvSpPr>
        <p:spPr>
          <a:xfrm>
            <a:off x="5740952" y="4203844"/>
            <a:ext cx="2168352" cy="433470"/>
          </a:xfrm>
          <a:prstGeom prst="homePlate">
            <a:avLst>
              <a:gd name="adj" fmla="val 50000"/>
            </a:avLst>
          </a:pr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5;p10"/>
          <p:cNvSpPr/>
          <p:nvPr/>
        </p:nvSpPr>
        <p:spPr>
          <a:xfrm>
            <a:off x="3889698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6;p10"/>
          <p:cNvSpPr/>
          <p:nvPr/>
        </p:nvSpPr>
        <p:spPr>
          <a:xfrm>
            <a:off x="2038443" y="4203844"/>
            <a:ext cx="2087375" cy="433470"/>
          </a:xfrm>
          <a:custGeom>
            <a:avLst/>
            <a:gdLst/>
            <a:ahLst/>
            <a:cxnLst/>
            <a:rect l="l" t="t" r="r" b="b"/>
            <a:pathLst>
              <a:path w="2596355" h="532518" extrusionOk="0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E10C14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11"/>
          <p:cNvSpPr txBox="1"/>
          <p:nvPr/>
        </p:nvSpPr>
        <p:spPr>
          <a:xfrm>
            <a:off x="1983761" y="1920119"/>
            <a:ext cx="7813595" cy="296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GRACIAS </a:t>
            </a:r>
            <a:endParaRPr sz="1600" dirty="0"/>
          </a:p>
          <a:p>
            <a:pPr algn="ctr">
              <a:buClr>
                <a:srgbClr val="E10C14"/>
              </a:buClr>
              <a:buSzPts val="8000"/>
            </a:pPr>
            <a:r>
              <a:rPr lang="es-ES" sz="7200" b="1" dirty="0">
                <a:solidFill>
                  <a:srgbClr val="E10C14"/>
                </a:solidFill>
                <a:latin typeface="Arial"/>
                <a:ea typeface="Arial"/>
                <a:cs typeface="Arial"/>
                <a:sym typeface="Arial"/>
              </a:rPr>
              <a:t>POR SU TIEMPO</a:t>
            </a:r>
            <a:endParaRPr sz="7200" b="1" dirty="0">
              <a:solidFill>
                <a:srgbClr val="E10C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5" name="Conector recto de flecha 4"/>
          <p:cNvCxnSpPr>
            <a:endCxn id="3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4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12" y="571499"/>
            <a:ext cx="3661582" cy="50387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de carga Predial</a:t>
            </a:r>
            <a:endParaRPr lang="es-MX" b="1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64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3572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Predial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485"/>
          <a:stretch/>
        </p:blipFill>
        <p:spPr>
          <a:xfrm>
            <a:off x="3971925" y="1947862"/>
            <a:ext cx="48958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8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066925" y="972915"/>
            <a:ext cx="10091737" cy="5097399"/>
            <a:chOff x="2066925" y="972915"/>
            <a:chExt cx="10091737" cy="509739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72915"/>
              <a:ext cx="10091737" cy="5097398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537" y="972916"/>
              <a:ext cx="1337994" cy="5097398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66775" y="366713"/>
            <a:ext cx="11291887" cy="5703600"/>
            <a:chOff x="866775" y="366713"/>
            <a:chExt cx="11291887" cy="57036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775" y="366713"/>
              <a:ext cx="11291887" cy="570360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5" y="366713"/>
              <a:ext cx="1452476" cy="5703600"/>
            </a:xfrm>
            <a:prstGeom prst="rect">
              <a:avLst/>
            </a:prstGeom>
          </p:spPr>
        </p:pic>
      </p:grpSp>
      <p:sp>
        <p:nvSpPr>
          <p:cNvPr id="9" name="Rectángulo 8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2686050" y="1366800"/>
            <a:ext cx="8959850" cy="4530676"/>
            <a:chOff x="2686050" y="1366800"/>
            <a:chExt cx="8959850" cy="4530676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r="1035"/>
            <a:stretch/>
          </p:blipFill>
          <p:spPr>
            <a:xfrm>
              <a:off x="2686050" y="1366800"/>
              <a:ext cx="8959850" cy="453067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050" y="1366801"/>
              <a:ext cx="1187681" cy="4500600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536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428625" y="1147725"/>
            <a:ext cx="9053512" cy="4530677"/>
            <a:chOff x="428625" y="1147725"/>
            <a:chExt cx="9053512" cy="4530677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5" y="1147725"/>
              <a:ext cx="9053512" cy="453067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1147726"/>
              <a:ext cx="1184044" cy="453067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099" y="3495675"/>
            <a:ext cx="3261358" cy="12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428625" y="1147725"/>
            <a:ext cx="9053512" cy="4530677"/>
            <a:chOff x="428625" y="1147725"/>
            <a:chExt cx="9053512" cy="4530677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5" y="1147725"/>
              <a:ext cx="9053512" cy="453067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1147726"/>
              <a:ext cx="1192357" cy="453067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22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6515100" y="2495550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2409825"/>
            <a:ext cx="3267075" cy="28448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284" y="2208256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1413854" y="714375"/>
            <a:ext cx="10297133" cy="5153025"/>
            <a:chOff x="1413854" y="714375"/>
            <a:chExt cx="10297133" cy="515302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854" y="714375"/>
              <a:ext cx="10297133" cy="515302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3854" y="714375"/>
              <a:ext cx="1329346" cy="5153025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542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96389" y="2476696"/>
            <a:ext cx="1048947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cs typeface="Arial"/>
                <a:sym typeface="Arial"/>
              </a:rPr>
              <a:t>Menú de </a:t>
            </a:r>
            <a:r>
              <a:rPr lang="es-MX" sz="4400" b="1" dirty="0" err="1" smtClean="0">
                <a:solidFill>
                  <a:srgbClr val="FF3300"/>
                </a:solidFill>
                <a:latin typeface="Arial"/>
                <a:cs typeface="Arial"/>
                <a:sym typeface="Arial"/>
              </a:rPr>
              <a:t>Calculos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cs typeface="Arial"/>
                <a:sym typeface="Arial"/>
              </a:rPr>
              <a:t> (Mayo)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0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413854" y="714375"/>
            <a:ext cx="10297133" cy="5153025"/>
            <a:chOff x="1413854" y="714375"/>
            <a:chExt cx="10297133" cy="515302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854" y="714375"/>
              <a:ext cx="10297133" cy="515302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3854" y="714375"/>
              <a:ext cx="1386976" cy="5153025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542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Predial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64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496389" y="2476696"/>
            <a:ext cx="1048947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Artículo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Fracción I Información completa de los 3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43909" y="409226"/>
            <a:ext cx="11642740" cy="5439124"/>
            <a:chOff x="543909" y="409226"/>
            <a:chExt cx="11642740" cy="5439124"/>
          </a:xfrm>
        </p:grpSpPr>
        <p:grpSp>
          <p:nvGrpSpPr>
            <p:cNvPr id="3" name="Grupo 2"/>
            <p:cNvGrpSpPr/>
            <p:nvPr/>
          </p:nvGrpSpPr>
          <p:grpSpPr>
            <a:xfrm>
              <a:off x="543910" y="409226"/>
              <a:ext cx="11642739" cy="5439124"/>
              <a:chOff x="58186" y="409226"/>
              <a:chExt cx="12128463" cy="6123310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6" y="409226"/>
                <a:ext cx="12128463" cy="6123310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67" y="181615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09" y="409227"/>
              <a:ext cx="1509335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4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8187" y="376854"/>
            <a:ext cx="12039094" cy="6078190"/>
            <a:chOff x="58187" y="376854"/>
            <a:chExt cx="12039094" cy="607819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7" y="376854"/>
              <a:ext cx="12039094" cy="607819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7" y="376854"/>
              <a:ext cx="1554482" cy="6078190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715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8187" y="409226"/>
            <a:ext cx="12036370" cy="6076815"/>
            <a:chOff x="58187" y="409226"/>
            <a:chExt cx="12036370" cy="6076815"/>
          </a:xfrm>
        </p:grpSpPr>
        <p:grpSp>
          <p:nvGrpSpPr>
            <p:cNvPr id="3" name="Grupo 2"/>
            <p:cNvGrpSpPr/>
            <p:nvPr/>
          </p:nvGrpSpPr>
          <p:grpSpPr>
            <a:xfrm>
              <a:off x="58187" y="409226"/>
              <a:ext cx="12036370" cy="6076815"/>
              <a:chOff x="58187" y="409226"/>
              <a:chExt cx="12036370" cy="6076815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09226"/>
                <a:ext cx="12036370" cy="6076815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917" y="1800282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7" y="409227"/>
              <a:ext cx="1554482" cy="607681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52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04875" y="361950"/>
            <a:ext cx="11263312" cy="5689077"/>
            <a:chOff x="904875" y="361950"/>
            <a:chExt cx="11263312" cy="568907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875" y="361950"/>
              <a:ext cx="11263312" cy="5689077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5" y="376854"/>
              <a:ext cx="1480878" cy="5674173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izquierda 8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60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09624" y="619125"/>
            <a:ext cx="10791826" cy="5224273"/>
            <a:chOff x="809624" y="619125"/>
            <a:chExt cx="10791826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4" y="619126"/>
              <a:ext cx="1409873" cy="5224272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811"/>
          <a:stretch/>
        </p:blipFill>
        <p:spPr>
          <a:xfrm>
            <a:off x="4127500" y="259556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904874" y="361950"/>
            <a:ext cx="11263313" cy="5689077"/>
            <a:chOff x="904874" y="361950"/>
            <a:chExt cx="11263313" cy="568907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875" y="361950"/>
              <a:ext cx="11263312" cy="568907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874" y="376854"/>
              <a:ext cx="1431002" cy="5674173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r="831"/>
          <a:stretch/>
        </p:blipFill>
        <p:spPr>
          <a:xfrm>
            <a:off x="3609975" y="1995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8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09625" y="619125"/>
            <a:ext cx="10791825" cy="5224273"/>
            <a:chOff x="809625" y="619125"/>
            <a:chExt cx="10791825" cy="5224273"/>
          </a:xfrm>
        </p:grpSpPr>
        <p:grpSp>
          <p:nvGrpSpPr>
            <p:cNvPr id="2" name="Grupo 1"/>
            <p:cNvGrpSpPr/>
            <p:nvPr/>
          </p:nvGrpSpPr>
          <p:grpSpPr>
            <a:xfrm>
              <a:off x="809625" y="619125"/>
              <a:ext cx="10791825" cy="5224272"/>
              <a:chOff x="58187" y="438905"/>
              <a:chExt cx="12146420" cy="6132376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87" y="438905"/>
                <a:ext cx="12146420" cy="6132376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42" y="1847907"/>
                <a:ext cx="543734" cy="108747"/>
              </a:xfrm>
              <a:prstGeom prst="rect">
                <a:avLst/>
              </a:prstGeom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25" y="619126"/>
              <a:ext cx="1386976" cy="5224272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5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 CPH</a:t>
            </a:r>
          </a:p>
        </p:txBody>
      </p:sp>
    </p:spTree>
    <p:extLst>
      <p:ext uri="{BB962C8B-B14F-4D97-AF65-F5344CB8AC3E}">
        <p14:creationId xmlns:p14="http://schemas.microsoft.com/office/powerpoint/2010/main" val="37335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1005840" y="2476696"/>
            <a:ext cx="953588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Articulo 14 Fracción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(Art. 14 F II)</a:t>
            </a:r>
            <a:endParaRPr lang="es-MX" sz="4400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52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91225" y="403394"/>
            <a:ext cx="10709172" cy="5410107"/>
            <a:chOff x="191225" y="403394"/>
            <a:chExt cx="10709172" cy="541010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25" y="406750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25" y="403394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Art.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F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02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67977" y="436646"/>
            <a:ext cx="10709172" cy="5406751"/>
            <a:chOff x="167977" y="436646"/>
            <a:chExt cx="10709172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77" y="436646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977" y="436646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56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67977" y="406750"/>
            <a:ext cx="10709172" cy="5406751"/>
            <a:chOff x="167977" y="406750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77" y="406750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977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55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Población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9890" y="934456"/>
            <a:ext cx="4074246" cy="53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79707" y="825748"/>
            <a:ext cx="9938477" cy="5017649"/>
            <a:chOff x="379707" y="825748"/>
            <a:chExt cx="9938477" cy="501764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07" y="825748"/>
              <a:ext cx="9938477" cy="50176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707" y="825748"/>
              <a:ext cx="1274526" cy="5017649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41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07461" y="436646"/>
            <a:ext cx="10709172" cy="5406751"/>
            <a:chOff x="307461" y="436646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61" y="43664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818" y="436646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0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15210" y="436645"/>
            <a:ext cx="10709172" cy="5406752"/>
            <a:chOff x="315210" y="436645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10" y="43664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10" y="436645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9954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Configuración de Perfil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89416" y="1136329"/>
            <a:ext cx="10710256" cy="5406751"/>
            <a:chOff x="189416" y="1136329"/>
            <a:chExt cx="10710256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1136329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416" y="1136329"/>
              <a:ext cx="1386976" cy="5406751"/>
            </a:xfrm>
            <a:prstGeom prst="rect">
              <a:avLst/>
            </a:prstGeom>
          </p:spPr>
        </p:pic>
      </p:grpSp>
      <p:sp>
        <p:nvSpPr>
          <p:cNvPr id="4" name="Rectángulo 3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802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83109" y="1035590"/>
            <a:ext cx="10711755" cy="5406751"/>
            <a:chOff x="483109" y="1035590"/>
            <a:chExt cx="10711755" cy="540675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92" y="1035590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09" y="1035590"/>
              <a:ext cx="1386976" cy="5406751"/>
            </a:xfrm>
            <a:prstGeom prst="rect">
              <a:avLst/>
            </a:prstGeom>
          </p:spPr>
        </p:pic>
      </p:grpSp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11" name="Rectángulo 10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013702" y="3386380"/>
            <a:ext cx="1650569" cy="371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225" y="3483165"/>
            <a:ext cx="3277232" cy="12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532187" y="825747"/>
            <a:ext cx="10709172" cy="5406752"/>
            <a:chOff x="532187" y="825747"/>
            <a:chExt cx="10709172" cy="54067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87" y="825748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87" y="825747"/>
              <a:ext cx="1386976" cy="5406751"/>
            </a:xfrm>
            <a:prstGeom prst="rect">
              <a:avLst/>
            </a:prstGeom>
          </p:spPr>
        </p:pic>
      </p:grp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58189" y="22694"/>
            <a:ext cx="344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27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400451" y="803116"/>
            <a:ext cx="10709172" cy="5406751"/>
            <a:chOff x="400451" y="803116"/>
            <a:chExt cx="10709172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51" y="803116"/>
              <a:ext cx="10709172" cy="540675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1" y="803116"/>
              <a:ext cx="1386976" cy="5406751"/>
            </a:xfrm>
            <a:prstGeom prst="rect">
              <a:avLst/>
            </a:prstGeom>
          </p:spPr>
        </p:pic>
      </p:grpSp>
      <p:sp>
        <p:nvSpPr>
          <p:cNvPr id="4" name="Rectángulo 3"/>
          <p:cNvSpPr/>
          <p:nvPr/>
        </p:nvSpPr>
        <p:spPr>
          <a:xfrm>
            <a:off x="58189" y="22694"/>
            <a:ext cx="3810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Población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601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26571" y="2476696"/>
            <a:ext cx="1196557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</a:p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Información completa de los 2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29970" y="741122"/>
            <a:ext cx="10709172" cy="5406751"/>
            <a:chOff x="229970" y="741122"/>
            <a:chExt cx="10709172" cy="540675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70" y="741122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970" y="741122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04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37719" y="841860"/>
            <a:ext cx="10709172" cy="5406752"/>
            <a:chOff x="237719" y="841860"/>
            <a:chExt cx="10709172" cy="540675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19" y="841861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719" y="841860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5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23699" y="880608"/>
            <a:ext cx="10709172" cy="4385076"/>
            <a:chOff x="423699" y="880608"/>
            <a:chExt cx="10709172" cy="438507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96"/>
            <a:stretch/>
          </p:blipFill>
          <p:spPr>
            <a:xfrm>
              <a:off x="423699" y="880608"/>
              <a:ext cx="10709172" cy="438507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/>
            <a:srcRect b="19119"/>
            <a:stretch/>
          </p:blipFill>
          <p:spPr>
            <a:xfrm>
              <a:off x="423699" y="880609"/>
              <a:ext cx="1386976" cy="4373036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Fracc. II CPH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4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9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41414" y="725623"/>
            <a:ext cx="10709172" cy="5406752"/>
            <a:chOff x="741414" y="725623"/>
            <a:chExt cx="10709172" cy="540675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4" y="725624"/>
              <a:ext cx="10709172" cy="5406751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" y="725623"/>
              <a:ext cx="1386976" cy="5406751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580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1CC26-D7AA-48F6-9B6E-B08E2B49DE7E}"/>
              </a:ext>
            </a:extLst>
          </p:cNvPr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Perfil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52425"/>
            <a:ext cx="11372850" cy="57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977462" y="725624"/>
            <a:ext cx="10473124" cy="5406751"/>
            <a:chOff x="977462" y="725624"/>
            <a:chExt cx="10473124" cy="540675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62" y="725624"/>
              <a:ext cx="10473124" cy="5287577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462" y="725624"/>
              <a:ext cx="1386976" cy="5406751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89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705394" y="2476696"/>
            <a:ext cx="1017596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Artículo </a:t>
            </a:r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Fracción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III (Art. 14 F III)</a:t>
            </a:r>
            <a:endParaRPr lang="es-MX" sz="4400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9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65117" y="436646"/>
            <a:ext cx="11010900" cy="5590774"/>
            <a:chOff x="765117" y="436646"/>
            <a:chExt cx="11010900" cy="559077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117" y="464820"/>
              <a:ext cx="11010900" cy="556260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117" y="436646"/>
              <a:ext cx="1462694" cy="559077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Art.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14 F III</a:t>
            </a:r>
            <a:endParaRPr lang="es-ES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44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720001" y="533659"/>
            <a:ext cx="11001376" cy="5591175"/>
            <a:chOff x="720001" y="533659"/>
            <a:chExt cx="11001376" cy="55911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002" y="533659"/>
              <a:ext cx="11001375" cy="559117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1" y="533659"/>
              <a:ext cx="1399743" cy="5518006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3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19510" y="425592"/>
            <a:ext cx="11001376" cy="5591175"/>
            <a:chOff x="919510" y="425592"/>
            <a:chExt cx="11001376" cy="559117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11" y="425592"/>
              <a:ext cx="11001375" cy="55911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510" y="436646"/>
              <a:ext cx="1416365" cy="5506954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Coeficiente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665" y="1810995"/>
            <a:ext cx="4507828" cy="2815035"/>
          </a:xfrm>
          <a:prstGeom prst="rect">
            <a:avLst/>
          </a:prstGeom>
        </p:spPr>
      </p:pic>
      <p:cxnSp>
        <p:nvCxnSpPr>
          <p:cNvPr id="6" name="Conector recto de flecha 5"/>
          <p:cNvCxnSpPr>
            <a:endCxn id="5" idx="0"/>
          </p:cNvCxnSpPr>
          <p:nvPr/>
        </p:nvCxnSpPr>
        <p:spPr>
          <a:xfrm>
            <a:off x="3771900" y="1228725"/>
            <a:ext cx="1262679" cy="582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8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Plantilla de carga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Recaudación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923925"/>
            <a:ext cx="50006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5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981075" y="825748"/>
            <a:ext cx="10501661" cy="5406751"/>
            <a:chOff x="981075" y="825748"/>
            <a:chExt cx="10501661" cy="540675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75" y="825748"/>
              <a:ext cx="10501661" cy="5337208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75" y="825748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485"/>
          <a:stretch/>
        </p:blipFill>
        <p:spPr>
          <a:xfrm>
            <a:off x="4029074" y="2610310"/>
            <a:ext cx="4505325" cy="298894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0563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066925" y="947406"/>
            <a:ext cx="10130186" cy="5148416"/>
            <a:chOff x="2066925" y="947406"/>
            <a:chExt cx="10130186" cy="51484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47406"/>
              <a:ext cx="10130186" cy="514841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925" y="969234"/>
              <a:ext cx="1386976" cy="5126588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533"/>
          <a:stretch/>
        </p:blipFill>
        <p:spPr>
          <a:xfrm>
            <a:off x="4864100" y="2382694"/>
            <a:ext cx="4479924" cy="257983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89" y="2269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Exitoso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6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066925" y="947406"/>
            <a:ext cx="10130186" cy="5148415"/>
            <a:chOff x="2066925" y="947406"/>
            <a:chExt cx="10130186" cy="5148415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947406"/>
              <a:ext cx="10130186" cy="514841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6925" y="947406"/>
              <a:ext cx="1386976" cy="5148415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r="527"/>
          <a:stretch/>
        </p:blipFill>
        <p:spPr>
          <a:xfrm>
            <a:off x="4026693" y="1957387"/>
            <a:ext cx="4945857" cy="286702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58189" y="2269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374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575308" y="1122944"/>
            <a:ext cx="9911846" cy="5011157"/>
            <a:chOff x="1575308" y="1122944"/>
            <a:chExt cx="9911846" cy="5011157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6392" y="1122944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308" y="1122945"/>
              <a:ext cx="130920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90500" y="825748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Masiva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655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041838" y="2476696"/>
            <a:ext cx="65132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Notificaciones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sp>
        <p:nvSpPr>
          <p:cNvPr id="11" name="Rectángulo 10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583" y="2278629"/>
            <a:ext cx="3289465" cy="286600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541" y="3314896"/>
            <a:ext cx="3279507" cy="1272888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8810625" y="2386569"/>
            <a:ext cx="1990725" cy="371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190500" y="456416"/>
            <a:ext cx="277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Edición de Forma individual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84" y="2046331"/>
            <a:ext cx="4914900" cy="324802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8189" y="22694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Cargada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2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52567" y="890138"/>
            <a:ext cx="9910762" cy="5011157"/>
            <a:chOff x="1452567" y="890138"/>
            <a:chExt cx="9910762" cy="501115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567" y="890138"/>
              <a:ext cx="9910762" cy="5011156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67" y="890139"/>
              <a:ext cx="1307258" cy="501115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9" y="22694"/>
            <a:ext cx="408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sym typeface="Arial"/>
              </a:rPr>
              <a:t>Información de Recaudación Recalculada</a:t>
            </a:r>
            <a:endParaRPr lang="es-MX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01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22068" y="2200471"/>
            <a:ext cx="1237052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4400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 14 F </a:t>
            </a:r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III </a:t>
            </a:r>
          </a:p>
          <a:p>
            <a:r>
              <a:rPr lang="es-MX" sz="4400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Información completa de los 2 coeficientes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057274" y="538871"/>
            <a:ext cx="10741808" cy="5440003"/>
            <a:chOff x="1057274" y="538871"/>
            <a:chExt cx="10741808" cy="544000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74" y="542925"/>
              <a:ext cx="10741808" cy="5435949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274" y="538871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 III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</p:spTree>
    <p:extLst>
      <p:ext uri="{BB962C8B-B14F-4D97-AF65-F5344CB8AC3E}">
        <p14:creationId xmlns:p14="http://schemas.microsoft.com/office/powerpoint/2010/main" val="330348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814387" y="519112"/>
            <a:ext cx="11001375" cy="5553075"/>
            <a:chOff x="814387" y="519112"/>
            <a:chExt cx="11001375" cy="55530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387" y="519112"/>
              <a:ext cx="11001375" cy="555307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387" y="519112"/>
              <a:ext cx="1386976" cy="5482677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 III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</p:spTree>
    <p:extLst>
      <p:ext uri="{BB962C8B-B14F-4D97-AF65-F5344CB8AC3E}">
        <p14:creationId xmlns:p14="http://schemas.microsoft.com/office/powerpoint/2010/main" val="376412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90613" y="393646"/>
            <a:ext cx="10812828" cy="5467160"/>
            <a:chOff x="1090613" y="393646"/>
            <a:chExt cx="10812828" cy="546716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613" y="393646"/>
              <a:ext cx="10812828" cy="546716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613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izquierda 5"/>
          <p:cNvSpPr/>
          <p:nvPr/>
        </p:nvSpPr>
        <p:spPr>
          <a:xfrm>
            <a:off x="4248150" y="1019175"/>
            <a:ext cx="704850" cy="276225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Art14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 III </a:t>
            </a:r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CPH</a:t>
            </a:r>
          </a:p>
        </p:txBody>
      </p:sp>
    </p:spTree>
    <p:extLst>
      <p:ext uri="{BB962C8B-B14F-4D97-AF65-F5344CB8AC3E}">
        <p14:creationId xmlns:p14="http://schemas.microsoft.com/office/powerpoint/2010/main" val="240685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144234" y="412829"/>
            <a:ext cx="10723927" cy="5422255"/>
            <a:chOff x="1144234" y="412829"/>
            <a:chExt cx="10723927" cy="542225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234" y="412829"/>
              <a:ext cx="10723927" cy="541303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47" y="428333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de Éxito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811"/>
          <a:stretch/>
        </p:blipFill>
        <p:spPr>
          <a:xfrm>
            <a:off x="4460875" y="2157412"/>
            <a:ext cx="446881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90613" y="385763"/>
            <a:ext cx="10812828" cy="5467160"/>
            <a:chOff x="1090613" y="385763"/>
            <a:chExt cx="10812828" cy="546716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613" y="385763"/>
              <a:ext cx="10812828" cy="546716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613" y="406750"/>
              <a:ext cx="1386976" cy="5406751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Caso Fallido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831"/>
          <a:stretch/>
        </p:blipFill>
        <p:spPr>
          <a:xfrm>
            <a:off x="3896629" y="2183487"/>
            <a:ext cx="4930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150883" y="444530"/>
            <a:ext cx="10354882" cy="5227881"/>
            <a:chOff x="1150883" y="444530"/>
            <a:chExt cx="10354882" cy="522788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883" y="444530"/>
              <a:ext cx="10354882" cy="522788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883" y="444531"/>
              <a:ext cx="1386976" cy="5227880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5AD0E3A-1054-4504-9D8E-892D0332E70B}"/>
              </a:ext>
            </a:extLst>
          </p:cNvPr>
          <p:cNvSpPr/>
          <p:nvPr/>
        </p:nvSpPr>
        <p:spPr>
          <a:xfrm>
            <a:off x="15984" y="5843397"/>
            <a:ext cx="2536715" cy="1000506"/>
          </a:xfrm>
          <a:prstGeom prst="rect">
            <a:avLst/>
          </a:prstGeom>
          <a:blipFill dpi="0" rotWithShape="1"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58187" y="7522"/>
            <a:ext cx="48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12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8" y="936899"/>
            <a:ext cx="10709172" cy="5406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1312840-E3FB-4FEA-84CB-ABF8D6558FC2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A45B64-6AD1-4D6C-9C76-C89E50229A8B}"/>
              </a:ext>
            </a:extLst>
          </p:cNvPr>
          <p:cNvSpPr/>
          <p:nvPr/>
        </p:nvSpPr>
        <p:spPr>
          <a:xfrm>
            <a:off x="127996" y="234412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Banner de notificación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27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2085975" y="2922762"/>
            <a:ext cx="784615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Participaciones Federales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>
            <a:off x="58189" y="714895"/>
            <a:ext cx="12133811" cy="33250"/>
          </a:xfrm>
          <a:prstGeom prst="line">
            <a:avLst/>
          </a:prstGeom>
          <a:ln w="666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6189620" y="6803541"/>
            <a:ext cx="6002380" cy="2061"/>
          </a:xfrm>
          <a:prstGeom prst="line">
            <a:avLst/>
          </a:prstGeom>
          <a:ln w="1143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0" y="6658495"/>
            <a:ext cx="7938655" cy="19950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64" y="7607"/>
            <a:ext cx="3006042" cy="1114082"/>
          </a:xfrm>
          <a:prstGeom prst="rect">
            <a:avLst/>
          </a:prstGeom>
        </p:spPr>
      </p:pic>
      <p:sp>
        <p:nvSpPr>
          <p:cNvPr id="49" name="Google Shape;107;p2">
            <a:extLst>
              <a:ext uri="{FF2B5EF4-FFF2-40B4-BE49-F238E27FC236}">
                <a16:creationId xmlns:a16="http://schemas.microsoft.com/office/drawing/2014/main" id="{A7A07BE9-5213-4D5A-9C43-96D45C6371B9}"/>
              </a:ext>
            </a:extLst>
          </p:cNvPr>
          <p:cNvSpPr txBox="1"/>
          <p:nvPr/>
        </p:nvSpPr>
        <p:spPr>
          <a:xfrm>
            <a:off x="326571" y="2922762"/>
            <a:ext cx="1144306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4400" b="1" dirty="0" smtClean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Fondo General de Participaciones(FGP)</a:t>
            </a:r>
            <a:endParaRPr lang="es-ES" sz="4400" b="1" dirty="0">
              <a:solidFill>
                <a:srgbClr val="E10C1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0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646288" y="175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757C21-3FFA-411F-A46F-2CA84D7A3A9B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1082"/>
            <a:ext cx="10639425" cy="55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58189" y="2269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10C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CB2799-4B87-486D-9ECD-16CCEFDA0374}"/>
              </a:ext>
            </a:extLst>
          </p:cNvPr>
          <p:cNvSpPr/>
          <p:nvPr/>
        </p:nvSpPr>
        <p:spPr>
          <a:xfrm>
            <a:off x="15984" y="586740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4" y="725624"/>
            <a:ext cx="10709172" cy="5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1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685800"/>
            <a:ext cx="10077450" cy="50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685800"/>
            <a:ext cx="10077450" cy="5085963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3705225" y="771525"/>
            <a:ext cx="228600" cy="40005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909762"/>
            <a:ext cx="4914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93695"/>
            <a:ext cx="10467975" cy="52863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984"/>
          <a:stretch/>
        </p:blipFill>
        <p:spPr>
          <a:xfrm>
            <a:off x="4617720" y="2335069"/>
            <a:ext cx="4459604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85812"/>
            <a:ext cx="10467975" cy="52863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3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14" y="1373522"/>
            <a:ext cx="455603" cy="3606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23" y="1373522"/>
            <a:ext cx="455603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60" y="1363339"/>
            <a:ext cx="485548" cy="3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063" y="2639089"/>
            <a:ext cx="4363059" cy="225774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4432816" y="850106"/>
            <a:ext cx="220717" cy="4742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919" y="5472232"/>
            <a:ext cx="3598764" cy="2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5BE9270-801F-420A-A82E-22C192F17859}"/>
              </a:ext>
            </a:extLst>
          </p:cNvPr>
          <p:cNvSpPr/>
          <p:nvPr/>
        </p:nvSpPr>
        <p:spPr>
          <a:xfrm>
            <a:off x="15984" y="5848350"/>
            <a:ext cx="2536715" cy="9906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8D47B9-6964-4EC7-8674-D9699A61DCD2}"/>
              </a:ext>
            </a:extLst>
          </p:cNvPr>
          <p:cNvSpPr/>
          <p:nvPr/>
        </p:nvSpPr>
        <p:spPr>
          <a:xfrm>
            <a:off x="105292" y="39469"/>
            <a:ext cx="4894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Participaciones </a:t>
            </a:r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Federales </a:t>
            </a:r>
          </a:p>
          <a:p>
            <a:r>
              <a:rPr lang="es-MX" b="1" dirty="0" smtClean="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Fondo General</a:t>
            </a:r>
            <a:endParaRPr lang="es-MX" b="1" dirty="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41" y="795337"/>
            <a:ext cx="10467975" cy="5286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076"/>
          <a:stretch/>
        </p:blipFill>
        <p:spPr>
          <a:xfrm>
            <a:off x="4621876" y="2335069"/>
            <a:ext cx="4455448" cy="2579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826" y="1379105"/>
            <a:ext cx="485548" cy="3551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374" y="1379106"/>
            <a:ext cx="455603" cy="3551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22" y="1379106"/>
            <a:ext cx="455603" cy="360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8493" y="5510177"/>
            <a:ext cx="2248214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3992</TotalTime>
  <Words>1412</Words>
  <Application>Microsoft Office PowerPoint</Application>
  <PresentationFormat>Panorámica</PresentationFormat>
  <Paragraphs>530</Paragraphs>
  <Slides>325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325</vt:i4>
      </vt:variant>
    </vt:vector>
  </HeadingPairs>
  <TitlesOfParts>
    <vt:vector size="330" baseType="lpstr">
      <vt:lpstr>Arial</vt:lpstr>
      <vt:lpstr>Calibri</vt:lpstr>
      <vt:lpstr>Calibri Light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inifap.gob.mx</cp:lastModifiedBy>
  <cp:revision>299</cp:revision>
  <dcterms:created xsi:type="dcterms:W3CDTF">2022-07-07T14:54:04Z</dcterms:created>
  <dcterms:modified xsi:type="dcterms:W3CDTF">2022-08-08T17:42:13Z</dcterms:modified>
</cp:coreProperties>
</file>